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4" r:id="rId2"/>
    <p:sldId id="258" r:id="rId3"/>
    <p:sldId id="265" r:id="rId4"/>
    <p:sldId id="259" r:id="rId5"/>
    <p:sldId id="261" r:id="rId6"/>
    <p:sldId id="290" r:id="rId7"/>
    <p:sldId id="291" r:id="rId8"/>
    <p:sldId id="292" r:id="rId9"/>
    <p:sldId id="293" r:id="rId10"/>
    <p:sldId id="297" r:id="rId11"/>
    <p:sldId id="298" r:id="rId12"/>
    <p:sldId id="295" r:id="rId13"/>
    <p:sldId id="327" r:id="rId14"/>
    <p:sldId id="296" r:id="rId15"/>
    <p:sldId id="299" r:id="rId16"/>
    <p:sldId id="300" r:id="rId17"/>
    <p:sldId id="304" r:id="rId18"/>
    <p:sldId id="305" r:id="rId19"/>
    <p:sldId id="306" r:id="rId20"/>
    <p:sldId id="30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03" r:id="rId41"/>
    <p:sldId id="326" r:id="rId42"/>
    <p:sldId id="260" r:id="rId43"/>
    <p:sldId id="263" r:id="rId44"/>
  </p:sldIdLst>
  <p:sldSz cx="9144000" cy="6858000" type="screen4x3"/>
  <p:notesSz cx="6865938" cy="9998075"/>
  <p:embeddedFontLst>
    <p:embeddedFont>
      <p:font typeface="나눔고딕" panose="020D0604000000000000" pitchFamily="50" charset="-127"/>
      <p:regular r:id="rId47"/>
      <p:bold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Arial Unicode MS" panose="020B0604020202020204" pitchFamily="50" charset="-127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나눔고딕 ExtraBold" panose="020D0904000000000000" pitchFamily="50" charset="-127"/>
      <p:bold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B5E5F4C-036F-48AE-8346-5B940227AF9E}">
          <p14:sldIdLst>
            <p14:sldId id="264"/>
            <p14:sldId id="258"/>
          </p14:sldIdLst>
        </p14:section>
        <p14:section name="프로그램 소개" id="{A2F33C85-97F0-4705-AEBC-E1553AB37634}">
          <p14:sldIdLst>
            <p14:sldId id="265"/>
            <p14:sldId id="259"/>
            <p14:sldId id="261"/>
          </p14:sldIdLst>
        </p14:section>
        <p14:section name="분석 단계" id="{4A431FF0-5FDF-43E8-A49E-629A92E74E30}">
          <p14:sldIdLst>
            <p14:sldId id="290"/>
            <p14:sldId id="291"/>
            <p14:sldId id="292"/>
            <p14:sldId id="293"/>
            <p14:sldId id="297"/>
            <p14:sldId id="298"/>
            <p14:sldId id="295"/>
            <p14:sldId id="327"/>
            <p14:sldId id="296"/>
            <p14:sldId id="299"/>
            <p14:sldId id="300"/>
            <p14:sldId id="304"/>
            <p14:sldId id="305"/>
            <p14:sldId id="306"/>
            <p14:sldId id="307"/>
          </p14:sldIdLst>
        </p14:section>
        <p14:section name="설계단계" id="{9DEC0C4B-307A-409E-8CC6-092E22AA8496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구현 단계" id="{FE1E344F-7AA2-419F-B63F-A8B469B12D06}">
          <p14:sldIdLst>
            <p14:sldId id="303"/>
            <p14:sldId id="326"/>
            <p14:sldId id="260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FFFFCC"/>
    <a:srgbClr val="66CCFF"/>
    <a:srgbClr val="FF9933"/>
    <a:srgbClr val="FFCCCC"/>
    <a:srgbClr val="FFCC99"/>
    <a:srgbClr val="00CC99"/>
    <a:srgbClr val="FF9999"/>
    <a:srgbClr val="0099C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66966" autoAdjust="0"/>
  </p:normalViewPr>
  <p:slideViewPr>
    <p:cSldViewPr snapToGrid="0">
      <p:cViewPr varScale="1">
        <p:scale>
          <a:sx n="41" d="100"/>
          <a:sy n="41" d="100"/>
        </p:scale>
        <p:origin x="-1195" y="-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2568" y="-96"/>
      </p:cViewPr>
      <p:guideLst>
        <p:guide orient="horz" pos="314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109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4E6D6BAC-FCCB-40FB-B13C-798538491D86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9E3C3E92-585D-4AD5-BB63-D1791982E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7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F552C06A-EFAB-406F-B257-29489D56FC52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9038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749086"/>
            <a:ext cx="5492750" cy="4499134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A1CC662-939E-46A3-AAE0-9B9A9C1EC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3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지금부터 부모와 자녀가 함께하는 천방저축 프로그램 발표를 시작하도록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첫 번째 발표를 맞게 된 박동익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54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바탕으로 요구사항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정의서를</a:t>
            </a:r>
            <a:r>
              <a:rPr lang="ko-KR" altLang="en-US" baseline="0" dirty="0" smtClean="0"/>
              <a:t> 작성하였고 기본적인 프로그램 사용범위를 가족 단위로 잡아 부모와 자녀가 저축 뿐 아니라 서로의 내역에 대한 일정한 공유를 통해 함께 저축한다는 점이 필요하다고 생각하였습니다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위해 저축 목표를 공유하고 서비스로 자녀의 일일 목표 금액에 대한 사용 여부를 부모가 확인하여 칭찬함으로써 자녀에게 성취감 및 올바른 경제습관 형성을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부모에게는 기본적인 가계부 서비스에 자녀 관리 서비스를 더하는 과정이 필요하다고 생각하였습니다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1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 필요한 기능들을 벤치마킹 대상 기능에서 참조하여 선정하였고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2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벤치마킹 </a:t>
            </a:r>
            <a:r>
              <a:rPr lang="ko-KR" altLang="en-US" dirty="0" err="1" smtClean="0"/>
              <a:t>관계도와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정의서를</a:t>
            </a:r>
            <a:r>
              <a:rPr lang="ko-KR" altLang="en-US" dirty="0" smtClean="0"/>
              <a:t> 기반으로 한 전체 서비스 종합 </a:t>
            </a:r>
            <a:r>
              <a:rPr lang="ko-KR" altLang="en-US" dirty="0" err="1" smtClean="0"/>
              <a:t>관계도를</a:t>
            </a:r>
            <a:r>
              <a:rPr lang="ko-KR" altLang="en-US" dirty="0" smtClean="0"/>
              <a:t> 다음과 같이 </a:t>
            </a:r>
            <a:r>
              <a:rPr lang="ko-KR" altLang="en-US" baseline="0" dirty="0" smtClean="0"/>
              <a:t>구성하였습니다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기본서비스와 특화 서비스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부가 서비스를 통해 서비스 구현 우선 순위를 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1EF82-B364-4607-83E2-0B1536F1CC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벤치마킹 </a:t>
            </a:r>
            <a:r>
              <a:rPr lang="ko-KR" altLang="en-US" dirty="0" err="1" smtClean="0"/>
              <a:t>관계도와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정의서를</a:t>
            </a:r>
            <a:r>
              <a:rPr lang="ko-KR" altLang="en-US" dirty="0" smtClean="0"/>
              <a:t> 기반으로 한 전체 서비스 종합 </a:t>
            </a:r>
            <a:r>
              <a:rPr lang="ko-KR" altLang="en-US" dirty="0" err="1" smtClean="0"/>
              <a:t>관계도를</a:t>
            </a:r>
            <a:r>
              <a:rPr lang="ko-KR" altLang="en-US" dirty="0" smtClean="0"/>
              <a:t> 다음과 같이 </a:t>
            </a:r>
            <a:r>
              <a:rPr lang="ko-KR" altLang="en-US" baseline="0" dirty="0" smtClean="0"/>
              <a:t>구성하였습니다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기본서비스와 특화 서비스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부가 서비스를 통해 서비스 구현 우선 순위를 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1EF82-B364-4607-83E2-0B1536F1CC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초록색 배경의 서비스는 가계부와 저축 목표 등과 관련된 기본 서비스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푸른색은 일기와 같은 부가 서비스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주황색은 부모 자녀 공유기능으로 칭찬하기 용돈 주기와 같은 기능을 특화 서비스로 지정하였습니다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1EF82-B364-4607-83E2-0B1536F1CC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작성한 문서들을 바탕으로 분석단계 클래스 다이어그램을 도출하였고 클래스로 로그인 및 회원 가입정보 일기정보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저축 목표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9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 정보와 용돈 정보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날짜 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메모 등이 추출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7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사용자가 가계부정보 추가를 요청합니다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이때 가계부 정보는 날짜 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등록카테고리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상세 카테고리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금액과 사용 내역을 포함하고 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가계부 추가를 위해서는 </a:t>
            </a:r>
            <a:r>
              <a:rPr lang="ko-KR" altLang="en-US" dirty="0" err="1" smtClean="0"/>
              <a:t>일일한도가</a:t>
            </a:r>
            <a:r>
              <a:rPr lang="ko-KR" altLang="en-US" dirty="0" smtClean="0"/>
              <a:t> 설정되어 있어야 하기 때문에 시스템은 </a:t>
            </a:r>
            <a:r>
              <a:rPr lang="ko-KR" altLang="en-US" dirty="0" err="1" smtClean="0"/>
              <a:t>일일한도가</a:t>
            </a:r>
            <a:r>
              <a:rPr lang="ko-KR" altLang="en-US" dirty="0" smtClean="0"/>
              <a:t> 없는 경우 </a:t>
            </a:r>
            <a:r>
              <a:rPr lang="ko-KR" altLang="en-US" dirty="0" err="1" smtClean="0"/>
              <a:t>일일한도</a:t>
            </a:r>
            <a:r>
              <a:rPr lang="ko-KR" altLang="en-US" dirty="0" smtClean="0"/>
              <a:t> 입력을 요청합니다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78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따라 사용자는 </a:t>
            </a:r>
            <a:r>
              <a:rPr lang="ko-KR" altLang="en-US" dirty="0" err="1" smtClean="0"/>
              <a:t>일일한도를</a:t>
            </a:r>
            <a:r>
              <a:rPr lang="ko-KR" altLang="en-US" dirty="0" smtClean="0"/>
              <a:t> 입력하게 되고</a:t>
            </a:r>
            <a:endParaRPr lang="en-US" altLang="ko-KR" dirty="0" smtClean="0"/>
          </a:p>
          <a:p>
            <a:r>
              <a:rPr lang="ko-KR" altLang="en-US" dirty="0" smtClean="0"/>
              <a:t>시스템은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일일한도를</a:t>
            </a:r>
            <a:r>
              <a:rPr lang="ko-KR" altLang="en-US" dirty="0" smtClean="0"/>
              <a:t> 저장하고 저장된 데이터를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78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일일한도</a:t>
            </a:r>
            <a:r>
              <a:rPr lang="ko-KR" altLang="en-US" dirty="0" smtClean="0"/>
              <a:t> 설정이 완료되었다면 사용자가 다시 시스템에게 가계부 정보 입력을 요청하게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따라 시스템은 사용자에게 가계부 정보 입력을 요청하게 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7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프로그램 소개로 시작하여 분석단계 설계단계 구현단계 순서로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98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가계부 정보를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시스템은 입력 받은 가계부 정보를 저장하는데 이때 사용자가 입력한 정보 중 시스템 내부적으로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</a:t>
            </a:r>
            <a:r>
              <a:rPr lang="en-US" altLang="ko-KR" dirty="0" smtClean="0"/>
              <a:t>,</a:t>
            </a:r>
            <a:r>
              <a:rPr lang="ko-KR" altLang="en-US" dirty="0" smtClean="0"/>
              <a:t>초까지의 등록 일시를 추가하여 저장합니다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그리고 시스템은 저장된 데이터를 사용자에게 제공하게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78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136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설계입니다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 프로그램의 화면은 이렇게 달력이 </a:t>
            </a:r>
            <a:r>
              <a:rPr lang="ko-KR" altLang="en-US" baseline="0" dirty="0" err="1" smtClean="0"/>
              <a:t>메인화면이며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달력칸에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일일한도금액이</a:t>
            </a:r>
            <a:r>
              <a:rPr lang="ko-KR" altLang="en-US" baseline="0" dirty="0" smtClean="0"/>
              <a:t> 적혀있습니다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각각 버튼을 누르면 이렇게 화면이 나타납니다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37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 설계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 정보 파일은 단일 파일로 전체 회원정보를 하나의 파일로 관리하며</a:t>
            </a:r>
            <a:endParaRPr lang="en-US" altLang="ko-KR" dirty="0" smtClean="0"/>
          </a:p>
          <a:p>
            <a:r>
              <a:rPr lang="ko-KR" altLang="en-US" dirty="0" smtClean="0"/>
              <a:t>용돈 정보 파일은 분기단위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결산 정보 파일은 년 단위로 관리합니다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저축목표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가계부 상세 정보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 정보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가계부 일일 정보 파일은 월 단위로</a:t>
            </a:r>
            <a:r>
              <a:rPr lang="ko-KR" altLang="en-US" baseline="0" dirty="0" smtClean="0"/>
              <a:t> 데이터를 저장 관리합니다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350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저축 목표 파일입니다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저축 목표 파일명은 가족코드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저축목표 심볼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분기 </a:t>
            </a:r>
            <a:r>
              <a:rPr lang="ko-KR" altLang="en-US" baseline="0" dirty="0" smtClean="0"/>
              <a:t>정보이며 저장 내용은 등록코드 분기 저축목표 정보들이 저장됩니다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일기 파일 파일의 파일명은 가족코드 일기 심볼 등록코드 월 정보로 이며 저장내용은 등록코드가 가장 상단에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나머지 일기정보는 날짜순서로 저장됩니다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37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</a:t>
            </a:r>
            <a:r>
              <a:rPr lang="ko-KR" altLang="en-US" baseline="0" dirty="0" smtClean="0"/>
              <a:t> 상세 정보 파일의 파일명은 가족코드 상세파일심볼 등록코드 </a:t>
            </a:r>
            <a:r>
              <a:rPr lang="ko-KR" altLang="en-US" baseline="0" dirty="0" err="1" smtClean="0"/>
              <a:t>월정보</a:t>
            </a:r>
            <a:r>
              <a:rPr lang="ko-KR" altLang="en-US" baseline="0" dirty="0" smtClean="0"/>
              <a:t> 이며 </a:t>
            </a:r>
            <a:endParaRPr lang="en-US" altLang="ko-KR" baseline="0" dirty="0" smtClean="0"/>
          </a:p>
          <a:p>
            <a:r>
              <a:rPr lang="ko-KR" altLang="en-US" dirty="0" smtClean="0"/>
              <a:t>등록코드가 가장 상단에 저장되고 그 이후로 날짜에 대한 가계부 상세 정보가 한</a:t>
            </a:r>
            <a:r>
              <a:rPr lang="ko-KR" altLang="en-US" baseline="0" dirty="0" smtClean="0"/>
              <a:t> 줄 씩 저장이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 일일 정보 파일의 파일명은 가족코드 </a:t>
            </a:r>
            <a:r>
              <a:rPr lang="ko-KR" altLang="en-US" dirty="0" err="1" smtClean="0"/>
              <a:t>일일정보심볼</a:t>
            </a:r>
            <a:r>
              <a:rPr lang="ko-KR" altLang="en-US" dirty="0" smtClean="0"/>
              <a:t> 등록코드 월 정보</a:t>
            </a:r>
            <a:r>
              <a:rPr lang="ko-KR" altLang="en-US" baseline="0" dirty="0" smtClean="0"/>
              <a:t> 이며 내용은 등록코드와 그 월의 총 잔액이 가장 상단에 저장되고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날짜별로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한줄씩</a:t>
            </a:r>
            <a:r>
              <a:rPr lang="ko-KR" altLang="en-US" baseline="0" dirty="0" smtClean="0"/>
              <a:t> 일일 정보가 저장이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결산 정보 파일의 파일명은 가족코드 </a:t>
            </a:r>
            <a:r>
              <a:rPr lang="ko-KR" altLang="en-US" baseline="0" dirty="0" err="1" smtClean="0"/>
              <a:t>결산정보심년정보</a:t>
            </a:r>
            <a:r>
              <a:rPr lang="ko-KR" altLang="en-US" baseline="0" dirty="0" smtClean="0"/>
              <a:t> 이며 저장형식은 한 명의 한 줄씩 등록코드당 결산 정보가 저장이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40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메모 정보 파일의 파일명은 가족코드 메모정보심볼 등록코드 월</a:t>
            </a:r>
            <a:r>
              <a:rPr lang="ko-KR" altLang="en-US" baseline="0" dirty="0" smtClean="0"/>
              <a:t> 정보 이며 저장형식은 가장 상단에 등록코드가 저장이 되고 다음줄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 줄당 해당 날짜정보의 메모정보가 저장이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용돈 정보 파일의 파일명은 가족코드 용돈정보심볼 월 정보이며 저장형식은 등록코드당 용돈 정보가 저장이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17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ko-KR" altLang="en-US" baseline="0" dirty="0" smtClean="0"/>
              <a:t> 정보는 한 개의 파일로 관리되며 모든 회원정보가 한 줄씩 저장이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6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 추가에 관한 클래스 설계 </a:t>
            </a:r>
            <a:r>
              <a:rPr lang="ko-KR" altLang="en-US" dirty="0" err="1" smtClean="0"/>
              <a:t>다이어</a:t>
            </a:r>
            <a:r>
              <a:rPr lang="ko-KR" altLang="en-US" dirty="0" smtClean="0"/>
              <a:t> 그램입니다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MainUI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가계부 정보를 보여주는 </a:t>
            </a:r>
            <a:r>
              <a:rPr lang="en-US" altLang="ko-KR" dirty="0" err="1" smtClean="0"/>
              <a:t>DayAccountUI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 이며 각 이벤트 발생시 처리할 </a:t>
            </a:r>
            <a:r>
              <a:rPr lang="ko-KR" altLang="en-US" baseline="0" dirty="0" err="1" smtClean="0"/>
              <a:t>리스너를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네스티드</a:t>
            </a:r>
            <a:r>
              <a:rPr lang="ko-KR" altLang="en-US" baseline="0" dirty="0" smtClean="0"/>
              <a:t> 클래스를 각 </a:t>
            </a:r>
            <a:r>
              <a:rPr lang="en-US" altLang="ko-KR" baseline="0" dirty="0" err="1" smtClean="0"/>
              <a:t>ui</a:t>
            </a:r>
            <a:r>
              <a:rPr lang="ko-KR" altLang="en-US" baseline="0" dirty="0" smtClean="0"/>
              <a:t>에 가지고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0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번째로 저희 프로그램에 대해 소개해 드리도록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7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 추가 화면과 </a:t>
            </a:r>
            <a:r>
              <a:rPr lang="ko-KR" altLang="en-US" dirty="0" err="1" smtClean="0"/>
              <a:t>일일한도</a:t>
            </a:r>
            <a:r>
              <a:rPr lang="ko-KR" altLang="en-US" dirty="0" smtClean="0"/>
              <a:t> 설정 화면을 보여주는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클래스들이며 각각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리스너</a:t>
            </a:r>
            <a:r>
              <a:rPr lang="ko-KR" altLang="en-US" baseline="0" dirty="0" smtClean="0"/>
              <a:t> 들을 </a:t>
            </a:r>
            <a:r>
              <a:rPr lang="ko-KR" altLang="en-US" baseline="0" dirty="0" err="1" smtClean="0"/>
              <a:t>네스티드</a:t>
            </a:r>
            <a:r>
              <a:rPr lang="ko-KR" altLang="en-US" baseline="0" dirty="0" smtClean="0"/>
              <a:t> 클래스로 가지고 잇습니다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리스너들은</a:t>
            </a:r>
            <a:r>
              <a:rPr lang="ko-KR" altLang="en-US" baseline="0" dirty="0" smtClean="0"/>
              <a:t> 모델들과 연결을 시켜주는 컨트롤러와 중간 연결을 하는 </a:t>
            </a:r>
            <a:r>
              <a:rPr lang="en-US" altLang="ko-KR" baseline="0" dirty="0" err="1" smtClean="0"/>
              <a:t>QuarterAdmin</a:t>
            </a:r>
            <a:r>
              <a:rPr lang="ko-KR" altLang="en-US" baseline="0" dirty="0" smtClean="0"/>
              <a:t>매니저를 포함하고 잇습니다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88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쿼터 </a:t>
            </a:r>
            <a:r>
              <a:rPr lang="ko-KR" altLang="en-US" dirty="0" err="1" smtClean="0"/>
              <a:t>어드민</a:t>
            </a:r>
            <a:r>
              <a:rPr lang="ko-KR" altLang="en-US" dirty="0" smtClean="0"/>
              <a:t> 매니저는</a:t>
            </a:r>
            <a:r>
              <a:rPr lang="ko-KR" altLang="en-US" baseline="0" dirty="0" smtClean="0"/>
              <a:t> 한 분기 정보를 관리하는 쿼터매니저를 배열로 포함하고 있어 </a:t>
            </a:r>
            <a:r>
              <a:rPr lang="ko-KR" altLang="en-US" baseline="0" dirty="0" err="1" smtClean="0"/>
              <a:t>리스너에서</a:t>
            </a:r>
            <a:r>
              <a:rPr lang="ko-KR" altLang="en-US" baseline="0" dirty="0" smtClean="0"/>
              <a:t> 보내주는 분기정보에 맞는 컨트롤러를 호출하게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9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쿼터매니저는 데이터가 저장되어있는 모델과 연결을 해주는 데이터 로드매니저 데이터</a:t>
            </a:r>
            <a:r>
              <a:rPr lang="ko-KR" altLang="en-US" baseline="0" dirty="0" smtClean="0"/>
              <a:t> 세이브 매니저를 포함하고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 로드매니저는 데이터를 파일에서 읽어오고 데이터 세이브는 데이터를 파일에 저장을 하는 역할을 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71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 세이브 매니저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 로드 매니저는 실제로 데이터를 로드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세이브 하는 </a:t>
            </a:r>
            <a:r>
              <a:rPr lang="en-US" altLang="ko-KR" baseline="0" dirty="0" err="1" smtClean="0"/>
              <a:t>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포함하고 있고 </a:t>
            </a:r>
            <a:endParaRPr lang="en-US" altLang="ko-KR" baseline="0" dirty="0" smtClean="0"/>
          </a:p>
          <a:p>
            <a:r>
              <a:rPr lang="en-US" altLang="ko-KR" baseline="0" dirty="0" smtClean="0"/>
              <a:t>Dao</a:t>
            </a:r>
            <a:r>
              <a:rPr lang="ko-KR" altLang="en-US" baseline="0" dirty="0" smtClean="0"/>
              <a:t>클래스는 파일에서 읽어온 정보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저장할 정보를 저장하고 있을 </a:t>
            </a:r>
            <a:r>
              <a:rPr lang="en-US" altLang="ko-KR" baseline="0" dirty="0" err="1" smtClean="0"/>
              <a:t>dto</a:t>
            </a:r>
            <a:r>
              <a:rPr lang="ko-KR" altLang="en-US" baseline="0" dirty="0" smtClean="0"/>
              <a:t>클래스를 </a:t>
            </a:r>
            <a:r>
              <a:rPr lang="ko-KR" altLang="en-US" baseline="0" dirty="0" err="1" smtClean="0"/>
              <a:t>디펜시브한</a:t>
            </a:r>
            <a:r>
              <a:rPr lang="ko-KR" altLang="en-US" baseline="0" dirty="0" smtClean="0"/>
              <a:t> 관계로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4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가계부 추가에 관한 시퀀스 다이어그램입니다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가계부 추가요청을 하면 시스템은 먼저 일일 한도가 설정 되어있는지</a:t>
            </a:r>
            <a:r>
              <a:rPr lang="ko-KR" altLang="en-US" baseline="0" dirty="0" smtClean="0"/>
              <a:t> 검사합니다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데이어카운트라벨리스너</a:t>
            </a:r>
            <a:r>
              <a:rPr lang="ko-KR" altLang="en-US" baseline="0" dirty="0" smtClean="0"/>
              <a:t> 에서 마우스 클릭이벤트가 발생하면 </a:t>
            </a:r>
            <a:r>
              <a:rPr lang="ko-KR" altLang="en-US" baseline="0" dirty="0" err="1" smtClean="0"/>
              <a:t>쿼터어드민</a:t>
            </a:r>
            <a:r>
              <a:rPr lang="ko-KR" altLang="en-US" baseline="0" dirty="0" smtClean="0"/>
              <a:t> 매니저를 호출하여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77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분기에 해당하는 쿼터매니저를 호출하고 쿼터매니저가 해당 </a:t>
            </a:r>
            <a:r>
              <a:rPr lang="ko-KR" altLang="en-US" dirty="0" err="1" smtClean="0"/>
              <a:t>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데일리데이인포리스트메소드로</a:t>
            </a:r>
            <a:r>
              <a:rPr lang="ko-KR" altLang="en-US" dirty="0" smtClean="0"/>
              <a:t> 해당 월에 </a:t>
            </a:r>
            <a:r>
              <a:rPr lang="ko-KR" altLang="en-US" dirty="0" err="1" smtClean="0"/>
              <a:t>머니캐쉬북브이오가</a:t>
            </a:r>
            <a:r>
              <a:rPr lang="ko-KR" altLang="en-US" dirty="0" smtClean="0"/>
              <a:t> 있는지 검사합니다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04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검사하여 </a:t>
            </a:r>
            <a:r>
              <a:rPr lang="ko-KR" altLang="en-US" dirty="0" err="1" smtClean="0"/>
              <a:t>일일한도가</a:t>
            </a:r>
            <a:r>
              <a:rPr lang="ko-KR" altLang="en-US" dirty="0" smtClean="0"/>
              <a:t> 설정되지 않는다면 </a:t>
            </a:r>
            <a:r>
              <a:rPr lang="ko-KR" altLang="en-US" dirty="0" err="1" smtClean="0"/>
              <a:t>일일한도를</a:t>
            </a:r>
            <a:r>
              <a:rPr lang="ko-KR" altLang="en-US" baseline="0" dirty="0" smtClean="0"/>
              <a:t> 먼저 설정합니다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사용자가 요청을 보내면 </a:t>
            </a:r>
            <a:r>
              <a:rPr lang="ko-KR" altLang="en-US" baseline="0" dirty="0" err="1" smtClean="0"/>
              <a:t>레지스터리밋버튼리스너에서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액션퍼폼드가</a:t>
            </a:r>
            <a:r>
              <a:rPr lang="ko-KR" altLang="en-US" baseline="0" dirty="0" smtClean="0"/>
              <a:t> 발생하여 </a:t>
            </a:r>
            <a:r>
              <a:rPr lang="ko-KR" altLang="en-US" baseline="0" dirty="0" err="1" smtClean="0"/>
              <a:t>어드민</a:t>
            </a:r>
            <a:r>
              <a:rPr lang="ko-KR" altLang="en-US" baseline="0" dirty="0" smtClean="0"/>
              <a:t> 쿼터매니저를 통해 해당 분기정보를 관리하는 쿼터매니저를 호출하여 쿼터매니저에서 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getCBD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통해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22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겟먼스시비디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해당날짜와 사용자가 입력한 </a:t>
            </a:r>
            <a:r>
              <a:rPr lang="ko-KR" altLang="en-US" dirty="0" err="1" smtClean="0"/>
              <a:t>일일한도</a:t>
            </a:r>
            <a:r>
              <a:rPr lang="ko-KR" altLang="en-US" dirty="0" smtClean="0"/>
              <a:t> 내용을</a:t>
            </a:r>
            <a:r>
              <a:rPr lang="ko-KR" altLang="en-US" baseline="0" dirty="0" smtClean="0"/>
              <a:t> 가지는 </a:t>
            </a:r>
            <a:r>
              <a:rPr lang="ko-KR" altLang="en-US" baseline="0" dirty="0" err="1" smtClean="0"/>
              <a:t>캐쉬북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브이오를</a:t>
            </a:r>
            <a:r>
              <a:rPr lang="ko-KR" altLang="en-US" baseline="0" dirty="0" smtClean="0"/>
              <a:t> 생성하여 </a:t>
            </a:r>
            <a:r>
              <a:rPr lang="ko-KR" altLang="en-US" baseline="0" dirty="0" err="1" smtClean="0"/>
              <a:t>먼스캐쉬북브이오에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PUT</a:t>
            </a:r>
            <a:r>
              <a:rPr lang="ko-KR" altLang="en-US" baseline="0" dirty="0" smtClean="0"/>
              <a:t>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04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가계부 추가</a:t>
            </a:r>
            <a:r>
              <a:rPr lang="ko-KR" altLang="en-US" baseline="0" dirty="0" smtClean="0"/>
              <a:t> 요청을 하면 </a:t>
            </a:r>
            <a:r>
              <a:rPr lang="ko-KR" altLang="en-US" baseline="0" dirty="0" err="1" smtClean="0"/>
              <a:t>머니애딧리스너에서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액션퍼폼드가</a:t>
            </a:r>
            <a:r>
              <a:rPr lang="ko-KR" altLang="en-US" baseline="0" dirty="0" smtClean="0"/>
              <a:t> 발생하여 </a:t>
            </a:r>
            <a:r>
              <a:rPr lang="ko-KR" altLang="en-US" baseline="0" dirty="0" err="1" smtClean="0"/>
              <a:t>쿼터어드민매니저의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겟쿼터매니저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통해 해당 분기정보를 관리하는 쿼터매니저를 호출합니다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쿼터매니저는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66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쿼터매니저는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해당달의</a:t>
            </a:r>
            <a:r>
              <a:rPr lang="ko-KR" altLang="en-US" baseline="0" dirty="0" smtClean="0"/>
              <a:t> 정보를 가지는 </a:t>
            </a:r>
            <a:r>
              <a:rPr lang="ko-KR" altLang="en-US" baseline="0" dirty="0" err="1" smtClean="0"/>
              <a:t>먼스캐쉬북디테일브이오</a:t>
            </a:r>
            <a:r>
              <a:rPr lang="ko-KR" altLang="en-US" baseline="0" dirty="0" smtClean="0"/>
              <a:t> 에서 해당 날짜와 사용자가 입력한 가계부 정보를 가지는 </a:t>
            </a:r>
            <a:r>
              <a:rPr lang="ko-KR" altLang="en-US" baseline="0" dirty="0" err="1" smtClean="0"/>
              <a:t>캐쉬북디테일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브이오를</a:t>
            </a:r>
            <a:r>
              <a:rPr lang="ko-KR" altLang="en-US" baseline="0" dirty="0" smtClean="0"/>
              <a:t> 생성하고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먼스캐쉬북디테일브이오에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PUT</a:t>
            </a:r>
            <a:r>
              <a:rPr lang="ko-KR" altLang="en-US" baseline="0" dirty="0" smtClean="0"/>
              <a:t>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3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여러분들께서는 어떻게 저축하고 계신가요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많은 사람들이 다양한 방법으로 부자가 되기 위해 또 소중한 것을 이루기 위해 저축을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 때문에 꾸준한 저축은 많은 사람들이 갖추고 싶어하는 경제 습관인대요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사진에 있는 달력은 한 평범한 주부가 재테크를 위해 만들어 낸 생활비 달력이라는 물건입니다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방송을 통해 전파되면서 선풍적인 인기를 끌고 있는 이 달력은 하루의 사용할 금액을 주머니 형태의 달력에 넣어두고</a:t>
            </a:r>
            <a:endParaRPr lang="en-US" altLang="ko-KR" dirty="0" smtClean="0"/>
          </a:p>
          <a:p>
            <a:r>
              <a:rPr lang="ko-KR" altLang="en-US" dirty="0" smtClean="0"/>
              <a:t>정해 놓은 만큼만 사용하고 남은 금액을 저축하는 하루 단위 저축 방식을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이점에 착안하여 아이들도 쉽게 생활비 달력을 이용함으로써 부모와 자녀가 함께</a:t>
            </a:r>
            <a:r>
              <a:rPr lang="ko-KR" altLang="en-US" baseline="0" dirty="0" smtClean="0"/>
              <a:t> 저축하는 프로그램 개발을 하고자 하였습니다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그래서 저희는 저축 목표를 갖는 기본적인 가계부 시스템에 부모 자녀 서비스를 추가하여 부모와 함께 자녀도 생활비 달력에 참여함으로써 올바른 경제습관을 형성하자는 것에 초점을 두었습니다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07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50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4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233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85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이를 위한 프로그램 개발일정을 다음과 같이 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일에 걸친 분석단계와 서비스 구현을 위한 화면과 파일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 그리고 </a:t>
            </a:r>
            <a:r>
              <a:rPr lang="en-US" altLang="ko-KR" baseline="0" dirty="0" smtClean="0"/>
              <a:t>sequence</a:t>
            </a:r>
            <a:r>
              <a:rPr lang="ko-KR" altLang="en-US" baseline="0" dirty="0" smtClean="0"/>
              <a:t>설계를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일 간 진행하였고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틀에 걸친 소스코딩 및 디버깅을 진행하였습니다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2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 단계</a:t>
            </a:r>
            <a:r>
              <a:rPr lang="ko-KR" altLang="en-US" baseline="0" dirty="0" smtClean="0"/>
              <a:t> 과정에 대해 말씀을 드리도록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23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벤치마킹 프로그램인대요 </a:t>
            </a:r>
            <a:endParaRPr lang="en-US" altLang="ko-KR" dirty="0" smtClean="0"/>
          </a:p>
          <a:p>
            <a:r>
              <a:rPr lang="ko-KR" altLang="en-US" dirty="0" smtClean="0"/>
              <a:t>앞서 말씀 드린 대로 생활비 달력을 주 벤치마킹 대상으로 삼았고 가계부 기능 벤치마킹으로는 </a:t>
            </a:r>
            <a:r>
              <a:rPr lang="ko-KR" altLang="en-US" dirty="0" err="1" smtClean="0"/>
              <a:t>위플머니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 용돈 기입장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 </a:t>
            </a:r>
            <a:r>
              <a:rPr lang="en-US" altLang="ko-KR" dirty="0" smtClean="0"/>
              <a:t>n-wallet </a:t>
            </a:r>
            <a:r>
              <a:rPr lang="ko-KR" altLang="en-US" dirty="0" smtClean="0"/>
              <a:t>어플리케이션과 좀 더 추가된 기능을 갖춘 용돈 노트와 실제 자녀</a:t>
            </a:r>
            <a:r>
              <a:rPr lang="ko-KR" altLang="en-US" baseline="0" dirty="0" smtClean="0"/>
              <a:t>의 용돈 지출 내역과 소통 기능을 갖추고 있는 한국은행 어린이 용돈을 </a:t>
            </a:r>
            <a:r>
              <a:rPr lang="ko-KR" altLang="en-US" baseline="0" dirty="0" err="1" smtClean="0"/>
              <a:t>벤치마킹하였습니다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C662-939E-46A3-AAE0-9B9A9C1EC5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3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벤치마킹 프로그램의 기능들을 카테고리 별로 나누어 다음과 같이 프로그램 전체 서비스를 관계도 형식으로 만들었고 이에 따라 저희가 기획한 프로그램에 필요한 벤치마킹 대상 기능들을 짙은 배경으로 표기하였습니다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1EF82-B364-4607-83E2-0B1536F1CC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1EF82-B364-4607-83E2-0B1536F1CC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225449"/>
            <a:ext cx="7924800" cy="1693408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dirty="0" smtClean="0"/>
              <a:t> </a:t>
            </a:r>
            <a:r>
              <a:rPr lang="ko-KR" altLang="en-US" dirty="0" err="1" smtClean="0"/>
              <a:t>제목을입력하세요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01030"/>
            <a:ext cx="6858000" cy="656770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박동익 김예은 박성일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0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225449"/>
            <a:ext cx="7924800" cy="1693408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dirty="0" smtClean="0"/>
              <a:t> </a:t>
            </a:r>
            <a:r>
              <a:rPr lang="ko-KR" altLang="en-US" dirty="0" err="1" smtClean="0"/>
              <a:t>제목을입력하세요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01030"/>
            <a:ext cx="6858000" cy="656770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박동익 김예은 박성일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0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6572" y="261257"/>
            <a:ext cx="7049406" cy="275771"/>
          </a:xfrm>
        </p:spPr>
        <p:txBody>
          <a:bodyPr/>
          <a:lstStyle>
            <a:lvl1pPr>
              <a:defRPr sz="3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 smtClean="0"/>
              <a:t>제목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8229"/>
            <a:ext cx="7886700" cy="4928734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137862"/>
            <a:ext cx="7886700" cy="895640"/>
          </a:xfrm>
        </p:spPr>
        <p:txBody>
          <a:bodyPr anchor="b">
            <a:normAutofit/>
          </a:bodyPr>
          <a:lstStyle>
            <a:lvl1pPr marL="0" algn="ctr" defTabSz="914400" rtl="0" eaLnBrk="1" latinLnBrk="1" hangingPunct="1">
              <a:defRPr lang="en-US" sz="440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33502"/>
            <a:ext cx="7886700" cy="490536"/>
          </a:xfrm>
        </p:spPr>
        <p:txBody>
          <a:bodyPr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2400" kern="1200" spc="-12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9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749" y="-5264"/>
            <a:ext cx="7334732" cy="780768"/>
          </a:xfrm>
        </p:spPr>
        <p:txBody>
          <a:bodyPr>
            <a:normAutofit/>
          </a:bodyPr>
          <a:lstStyle>
            <a:lvl1pPr>
              <a:defRPr lang="en-US" sz="3200" b="1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0D9F8-D65D-4BA4-B2C2-F0EEF141F91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2F1E5-11CB-43AD-BB9A-E9683741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8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e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942611" y="2997179"/>
            <a:ext cx="3336890" cy="1005653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96721" y="2328480"/>
            <a:ext cx="7924800" cy="1693408"/>
          </a:xfrm>
        </p:spPr>
        <p:txBody>
          <a:bodyPr>
            <a:norm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</a:rPr>
              <a:t>천방저</a:t>
            </a:r>
            <a:r>
              <a:rPr lang="ko-KR" altLang="en-US" sz="6600" dirty="0">
                <a:solidFill>
                  <a:schemeClr val="bg1"/>
                </a:solidFill>
              </a:rPr>
              <a:t>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박동익 김예은 박성일</a:t>
            </a:r>
            <a:endParaRPr lang="ko-KR" altLang="en-US" dirty="0"/>
          </a:p>
        </p:txBody>
      </p:sp>
      <p:sp>
        <p:nvSpPr>
          <p:cNvPr id="5" name="순서도: 수동 연산 4"/>
          <p:cNvSpPr/>
          <p:nvPr/>
        </p:nvSpPr>
        <p:spPr>
          <a:xfrm rot="18286492">
            <a:off x="2693952" y="2894010"/>
            <a:ext cx="142638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연산 5"/>
          <p:cNvSpPr/>
          <p:nvPr/>
        </p:nvSpPr>
        <p:spPr>
          <a:xfrm rot="20171823">
            <a:off x="2866491" y="2700479"/>
            <a:ext cx="152240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901195" y="2240258"/>
            <a:ext cx="2755382" cy="2850876"/>
            <a:chOff x="5901195" y="2240258"/>
            <a:chExt cx="2755382" cy="2850876"/>
          </a:xfrm>
        </p:grpSpPr>
        <p:pic>
          <p:nvPicPr>
            <p:cNvPr id="6" name="Picture 3" descr="C:\Users\동익\Desktop\ppt\4692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195" y="2335752"/>
              <a:ext cx="2755382" cy="2755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동익\Desktop\ppt\save-money-icon-1382903120_coins_money_cash_dollar_go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030" y="2240258"/>
              <a:ext cx="711712" cy="71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1" name="Picture 5" descr="C:\Users\동익\Desktop\중간프로젝트\만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5" y="1492544"/>
            <a:ext cx="2350546" cy="10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05629" y="1492544"/>
            <a:ext cx="2325816" cy="10553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effectLst>
                  <a:glow rad="4699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자녀 </a:t>
            </a:r>
            <a:r>
              <a:rPr lang="ko-KR" altLang="en-US" sz="2000" b="1" dirty="0" err="1" smtClean="0">
                <a:solidFill>
                  <a:srgbClr val="FF0000"/>
                </a:solidFill>
                <a:effectLst>
                  <a:glow rad="4699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일일한도</a:t>
            </a:r>
            <a:endParaRPr lang="ko-KR" altLang="en-US" sz="2000" b="1" dirty="0">
              <a:solidFill>
                <a:srgbClr val="FF0000"/>
              </a:solidFill>
              <a:effectLst>
                <a:glow rad="469900">
                  <a:schemeClr val="bg1">
                    <a:alpha val="60000"/>
                  </a:schemeClr>
                </a:glo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6" descr="C:\Users\동익\Desktop\중간프로젝트\오천원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90" y="4869522"/>
            <a:ext cx="1501032" cy="71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동익\Desktop\ppt\GJstamp_thumbsup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98" y="2750546"/>
            <a:ext cx="2118976" cy="211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2149206" y="4249017"/>
            <a:ext cx="1" cy="3941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동익\Desktop\중간프로젝트\오천원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70" y="2979942"/>
            <a:ext cx="1501032" cy="71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905629" y="3337084"/>
            <a:ext cx="2420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동익\Desktop\ppt\share-bug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95" y="2650807"/>
            <a:ext cx="2125272" cy="21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6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-0.56007 -4.0740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31129 4.44444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046671" y="1921382"/>
            <a:ext cx="1142856" cy="1134465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50119" y="3909410"/>
            <a:ext cx="1714595" cy="1716975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52127" y="3892364"/>
            <a:ext cx="1142856" cy="1134465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750120" y="1649264"/>
            <a:ext cx="1714595" cy="1716975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636" y="3700648"/>
            <a:ext cx="153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자녀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서비스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3" name="Picture 3" descr="C:\Users\SY\Desktop\logo-log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80997" y="1951512"/>
            <a:ext cx="1074203" cy="10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3466390" y="2953151"/>
            <a:ext cx="1142856" cy="1134465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5" name="Picture 5" descr="C:\Users\SY\Desktop\3_colo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42" y="4034040"/>
            <a:ext cx="1461588" cy="136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Y\Desktop\b0074720_4b5cf6298da9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9039" r="245" b="335"/>
          <a:stretch/>
        </p:blipFill>
        <p:spPr bwMode="auto">
          <a:xfrm>
            <a:off x="3582432" y="3077781"/>
            <a:ext cx="969000" cy="85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46092" y="332235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서비스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7626" y="52118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일기장 서비스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0219" y="427318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일별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23978" y="543513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부모와 대화하기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8" name="Picture 8" descr="C:\Users\SY\Desktop\%EC%82%AC%EC%9A%A9%EC%9E%90_%EC%A7%80%EC%A0%95_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9134" r="28563"/>
          <a:stretch/>
        </p:blipFill>
        <p:spPr bwMode="auto">
          <a:xfrm>
            <a:off x="6840442" y="1903284"/>
            <a:ext cx="1577849" cy="12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910777" y="313752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녀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관리하기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9" name="Picture 9" descr="C:\Users\SY\Desktop\44_어른이-먹는-분유에는-특별한-것이-있다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28" b="90214" l="41797" r="61426">
                        <a14:foregroundMark x1="52637" y1="29181" x2="52637" y2="29181"/>
                        <a14:foregroundMark x1="50781" y1="29537" x2="50781" y2="29537"/>
                        <a14:foregroundMark x1="45410" y1="9075" x2="45410" y2="9075"/>
                        <a14:foregroundMark x1="58789" y1="39680" x2="58789" y2="39680"/>
                        <a14:foregroundMark x1="61426" y1="50000" x2="61426" y2="50000"/>
                        <a14:foregroundMark x1="54883" y1="89146" x2="54883" y2="89146"/>
                        <a14:foregroundMark x1="48438" y1="90214" x2="48438" y2="90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9" t="3783" r="37958" b="5398"/>
          <a:stretch/>
        </p:blipFill>
        <p:spPr bwMode="auto">
          <a:xfrm>
            <a:off x="5215302" y="964739"/>
            <a:ext cx="986260" cy="21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SY\Desktop\clip_201204231751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94" y="3600957"/>
            <a:ext cx="1263908" cy="17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/>
          <p:cNvSpPr/>
          <p:nvPr/>
        </p:nvSpPr>
        <p:spPr>
          <a:xfrm>
            <a:off x="0" y="1498600"/>
            <a:ext cx="4910777" cy="4406900"/>
          </a:xfrm>
          <a:prstGeom prst="frame">
            <a:avLst>
              <a:gd name="adj1" fmla="val 174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4910777" y="934072"/>
            <a:ext cx="4030023" cy="4971428"/>
          </a:xfrm>
          <a:prstGeom prst="frame">
            <a:avLst>
              <a:gd name="adj1" fmla="val 174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 descr="C:\Users\동익\Desktop\ppt\Family-Icon-2-e1413229925752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0099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8" y="2520403"/>
            <a:ext cx="839010" cy="10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320239" y="2433847"/>
            <a:ext cx="1142856" cy="1134465"/>
          </a:xfrm>
          <a:prstGeom prst="roundRect">
            <a:avLst>
              <a:gd name="adj" fmla="val 3196"/>
            </a:avLst>
          </a:prstGeom>
          <a:noFill/>
          <a:ln w="82550">
            <a:solidFill>
              <a:srgbClr val="FA9F1B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8" name="Picture 4" descr="C:\workspace_\ChunbangSave\penci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29" y="3968927"/>
            <a:ext cx="981338" cy="9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종합 서비스 관계도</a:t>
            </a:r>
            <a:endParaRPr lang="ko-KR" altLang="en-US" dirty="0"/>
          </a:p>
        </p:txBody>
      </p:sp>
      <p:sp>
        <p:nvSpPr>
          <p:cNvPr id="93" name="자유형 92"/>
          <p:cNvSpPr/>
          <p:nvPr/>
        </p:nvSpPr>
        <p:spPr>
          <a:xfrm>
            <a:off x="946754" y="2029964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부가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94" name="자유형 93"/>
          <p:cNvSpPr/>
          <p:nvPr/>
        </p:nvSpPr>
        <p:spPr>
          <a:xfrm>
            <a:off x="946755" y="1409583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특화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95" name="자유형 94"/>
          <p:cNvSpPr/>
          <p:nvPr/>
        </p:nvSpPr>
        <p:spPr>
          <a:xfrm>
            <a:off x="946755" y="1720536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기본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459592" y="906833"/>
            <a:ext cx="8320514" cy="8070207"/>
            <a:chOff x="1403648" y="116878"/>
            <a:chExt cx="6061188" cy="6738906"/>
          </a:xfrm>
        </p:grpSpPr>
        <p:grpSp>
          <p:nvGrpSpPr>
            <p:cNvPr id="97" name="그룹 96"/>
            <p:cNvGrpSpPr/>
            <p:nvPr/>
          </p:nvGrpSpPr>
          <p:grpSpPr>
            <a:xfrm>
              <a:off x="1403648" y="116878"/>
              <a:ext cx="6061188" cy="6738906"/>
              <a:chOff x="1403648" y="116878"/>
              <a:chExt cx="6061188" cy="6738906"/>
            </a:xfrm>
          </p:grpSpPr>
          <p:sp>
            <p:nvSpPr>
              <p:cNvPr id="99" name="자유형 98"/>
              <p:cNvSpPr/>
              <p:nvPr/>
            </p:nvSpPr>
            <p:spPr>
              <a:xfrm>
                <a:off x="4452314" y="5821842"/>
                <a:ext cx="167362" cy="71965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719658"/>
                    </a:lnTo>
                    <a:lnTo>
                      <a:pt x="167362" y="719658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5456488" y="6181671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5456488" y="6001756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2" name="자유형 101"/>
              <p:cNvSpPr/>
              <p:nvPr/>
            </p:nvSpPr>
            <p:spPr>
              <a:xfrm>
                <a:off x="4452314" y="5821842"/>
                <a:ext cx="167362" cy="3598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359829"/>
                    </a:lnTo>
                    <a:lnTo>
                      <a:pt x="167362" y="359829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5456488" y="5462012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5456488" y="5282098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4452314" y="5462012"/>
                <a:ext cx="167362" cy="3598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359829"/>
                    </a:moveTo>
                    <a:lnTo>
                      <a:pt x="83681" y="35982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6" name="자유형 105"/>
              <p:cNvSpPr/>
              <p:nvPr/>
            </p:nvSpPr>
            <p:spPr>
              <a:xfrm>
                <a:off x="4452314" y="5102183"/>
                <a:ext cx="167362" cy="71965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719658"/>
                    </a:moveTo>
                    <a:lnTo>
                      <a:pt x="83681" y="719658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3448140" y="3617889"/>
                <a:ext cx="167362" cy="2203952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203952"/>
                    </a:lnTo>
                    <a:lnTo>
                      <a:pt x="167362" y="2203952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4452314" y="4112654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629700"/>
                    </a:lnTo>
                    <a:lnTo>
                      <a:pt x="167362" y="62970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4452314" y="4112654"/>
                <a:ext cx="167362" cy="26987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69871"/>
                    </a:lnTo>
                    <a:lnTo>
                      <a:pt x="167362" y="269871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0" name="자유형 109"/>
              <p:cNvSpPr/>
              <p:nvPr/>
            </p:nvSpPr>
            <p:spPr>
              <a:xfrm>
                <a:off x="5456488" y="4022696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5456488" y="3842782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2" name="자유형 111"/>
              <p:cNvSpPr/>
              <p:nvPr/>
            </p:nvSpPr>
            <p:spPr>
              <a:xfrm>
                <a:off x="4452314" y="3976976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35677"/>
                    </a:moveTo>
                    <a:lnTo>
                      <a:pt x="83681" y="135677"/>
                    </a:lnTo>
                    <a:lnTo>
                      <a:pt x="83681" y="45720"/>
                    </a:ln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456488" y="3437233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4" name="자유형 113"/>
              <p:cNvSpPr/>
              <p:nvPr/>
            </p:nvSpPr>
            <p:spPr>
              <a:xfrm>
                <a:off x="4452314" y="3482953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29700"/>
                    </a:moveTo>
                    <a:lnTo>
                      <a:pt x="83681" y="629700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3448140" y="3617889"/>
                <a:ext cx="167362" cy="49476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494764"/>
                    </a:lnTo>
                    <a:lnTo>
                      <a:pt x="167362" y="494764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5456488" y="2943209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5456488" y="2763295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4452314" y="289748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19" name="자유형 118"/>
              <p:cNvSpPr/>
              <p:nvPr/>
            </p:nvSpPr>
            <p:spPr>
              <a:xfrm>
                <a:off x="3448140" y="2943209"/>
                <a:ext cx="167362" cy="67467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74679"/>
                    </a:moveTo>
                    <a:lnTo>
                      <a:pt x="83681" y="67467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5456488" y="2357746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1" name="자유형 120"/>
              <p:cNvSpPr/>
              <p:nvPr/>
            </p:nvSpPr>
            <p:spPr>
              <a:xfrm>
                <a:off x="4452314" y="1413936"/>
                <a:ext cx="167362" cy="9895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989529"/>
                    </a:lnTo>
                    <a:lnTo>
                      <a:pt x="167362" y="989529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2" name="자유형 121"/>
              <p:cNvSpPr/>
              <p:nvPr/>
            </p:nvSpPr>
            <p:spPr>
              <a:xfrm>
                <a:off x="4452314" y="1413936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629700"/>
                    </a:lnTo>
                    <a:lnTo>
                      <a:pt x="167362" y="62970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3" name="자유형 122"/>
              <p:cNvSpPr/>
              <p:nvPr/>
            </p:nvSpPr>
            <p:spPr>
              <a:xfrm>
                <a:off x="5456488" y="1638088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4" name="자유형 123"/>
              <p:cNvSpPr/>
              <p:nvPr/>
            </p:nvSpPr>
            <p:spPr>
              <a:xfrm>
                <a:off x="4452314" y="1413936"/>
                <a:ext cx="167362" cy="26987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69871"/>
                    </a:lnTo>
                    <a:lnTo>
                      <a:pt x="167362" y="269871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5" name="자유형 124"/>
              <p:cNvSpPr/>
              <p:nvPr/>
            </p:nvSpPr>
            <p:spPr>
              <a:xfrm>
                <a:off x="6460662" y="127825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6" name="자유형 125"/>
              <p:cNvSpPr/>
              <p:nvPr/>
            </p:nvSpPr>
            <p:spPr>
              <a:xfrm>
                <a:off x="5456488" y="784235"/>
                <a:ext cx="167362" cy="5397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539743"/>
                    </a:lnTo>
                    <a:lnTo>
                      <a:pt x="167362" y="539743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7" name="자유형 126"/>
              <p:cNvSpPr/>
              <p:nvPr/>
            </p:nvSpPr>
            <p:spPr>
              <a:xfrm>
                <a:off x="6460662" y="91842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8" name="자유형 127"/>
              <p:cNvSpPr/>
              <p:nvPr/>
            </p:nvSpPr>
            <p:spPr>
              <a:xfrm>
                <a:off x="5456488" y="784235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29" name="자유형 128"/>
              <p:cNvSpPr/>
              <p:nvPr/>
            </p:nvSpPr>
            <p:spPr>
              <a:xfrm>
                <a:off x="6460662" y="558600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0" name="자유형 129"/>
              <p:cNvSpPr/>
              <p:nvPr/>
            </p:nvSpPr>
            <p:spPr>
              <a:xfrm>
                <a:off x="5456488" y="604320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1" name="자유형 130"/>
              <p:cNvSpPr/>
              <p:nvPr/>
            </p:nvSpPr>
            <p:spPr>
              <a:xfrm>
                <a:off x="6460662" y="198771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2" name="자유형 131"/>
              <p:cNvSpPr/>
              <p:nvPr/>
            </p:nvSpPr>
            <p:spPr>
              <a:xfrm>
                <a:off x="5456488" y="244491"/>
                <a:ext cx="167362" cy="5397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539743"/>
                    </a:moveTo>
                    <a:lnTo>
                      <a:pt x="83681" y="539743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3" name="자유형 132"/>
              <p:cNvSpPr/>
              <p:nvPr/>
            </p:nvSpPr>
            <p:spPr>
              <a:xfrm>
                <a:off x="4452314" y="784235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29700"/>
                    </a:moveTo>
                    <a:lnTo>
                      <a:pt x="83681" y="629700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4" name="자유형 133"/>
              <p:cNvSpPr/>
              <p:nvPr/>
            </p:nvSpPr>
            <p:spPr>
              <a:xfrm>
                <a:off x="4452314" y="424406"/>
                <a:ext cx="167362" cy="9895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989529"/>
                    </a:moveTo>
                    <a:lnTo>
                      <a:pt x="83681" y="98952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5" name="자유형 134"/>
              <p:cNvSpPr/>
              <p:nvPr/>
            </p:nvSpPr>
            <p:spPr>
              <a:xfrm>
                <a:off x="3448140" y="1413936"/>
                <a:ext cx="167362" cy="2203952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2203952"/>
                    </a:moveTo>
                    <a:lnTo>
                      <a:pt x="83681" y="2203952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2443966" y="357216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sp>
            <p:nvSpPr>
              <p:cNvPr id="137" name="자유형 136"/>
              <p:cNvSpPr/>
              <p:nvPr/>
            </p:nvSpPr>
            <p:spPr>
              <a:xfrm>
                <a:off x="1403648" y="648919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000" b="1" kern="1200" dirty="0" smtClean="0">
                    <a:solidFill>
                      <a:schemeClr val="tx1"/>
                    </a:solidFill>
                  </a:rPr>
                  <a:t>로그인</a:t>
                </a:r>
                <a:endParaRPr lang="ko-KR" altLang="en-US" sz="20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자유형 137"/>
              <p:cNvSpPr/>
              <p:nvPr/>
            </p:nvSpPr>
            <p:spPr>
              <a:xfrm>
                <a:off x="2611329" y="349027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어린이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자유형 138"/>
              <p:cNvSpPr/>
              <p:nvPr/>
            </p:nvSpPr>
            <p:spPr>
              <a:xfrm>
                <a:off x="3615503" y="128632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일별관리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자유형 139"/>
              <p:cNvSpPr/>
              <p:nvPr/>
            </p:nvSpPr>
            <p:spPr>
              <a:xfrm>
                <a:off x="4619677" y="29679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한도설정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자유형 140"/>
              <p:cNvSpPr/>
              <p:nvPr/>
            </p:nvSpPr>
            <p:spPr>
              <a:xfrm>
                <a:off x="4619677" y="65662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추가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자유형 141"/>
              <p:cNvSpPr/>
              <p:nvPr/>
            </p:nvSpPr>
            <p:spPr>
              <a:xfrm>
                <a:off x="5623851" y="11687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용돈빼기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자유형 142"/>
              <p:cNvSpPr/>
              <p:nvPr/>
            </p:nvSpPr>
            <p:spPr>
              <a:xfrm>
                <a:off x="6628025" y="11687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자유형 143"/>
              <p:cNvSpPr/>
              <p:nvPr/>
            </p:nvSpPr>
            <p:spPr>
              <a:xfrm>
                <a:off x="5623851" y="47670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용돈더하기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6628025" y="47670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자유형 145"/>
              <p:cNvSpPr/>
              <p:nvPr/>
            </p:nvSpPr>
            <p:spPr>
              <a:xfrm>
                <a:off x="5623851" y="83653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용돈나누기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자유형 146"/>
              <p:cNvSpPr/>
              <p:nvPr/>
            </p:nvSpPr>
            <p:spPr>
              <a:xfrm>
                <a:off x="6628025" y="83653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자유형 147"/>
              <p:cNvSpPr/>
              <p:nvPr/>
            </p:nvSpPr>
            <p:spPr>
              <a:xfrm>
                <a:off x="5623851" y="119636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*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용돈저축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6628025" y="119636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자유형 149"/>
              <p:cNvSpPr/>
              <p:nvPr/>
            </p:nvSpPr>
            <p:spPr>
              <a:xfrm>
                <a:off x="4619677" y="155619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자유형 150"/>
              <p:cNvSpPr/>
              <p:nvPr/>
            </p:nvSpPr>
            <p:spPr>
              <a:xfrm>
                <a:off x="5623851" y="155619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 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자유형 151"/>
              <p:cNvSpPr/>
              <p:nvPr/>
            </p:nvSpPr>
            <p:spPr>
              <a:xfrm>
                <a:off x="4619677" y="191602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삭제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자유형 152"/>
              <p:cNvSpPr/>
              <p:nvPr/>
            </p:nvSpPr>
            <p:spPr>
              <a:xfrm>
                <a:off x="4619677" y="227585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자유형 153"/>
              <p:cNvSpPr/>
              <p:nvPr/>
            </p:nvSpPr>
            <p:spPr>
              <a:xfrm>
                <a:off x="5623851" y="227585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자유형 154"/>
              <p:cNvSpPr/>
              <p:nvPr/>
            </p:nvSpPr>
            <p:spPr>
              <a:xfrm>
                <a:off x="3615503" y="281559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자유형 155"/>
              <p:cNvSpPr/>
              <p:nvPr/>
            </p:nvSpPr>
            <p:spPr>
              <a:xfrm>
                <a:off x="4577836" y="2815595"/>
                <a:ext cx="920493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내역상세보기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자유형 156"/>
              <p:cNvSpPr/>
              <p:nvPr/>
            </p:nvSpPr>
            <p:spPr>
              <a:xfrm>
                <a:off x="5623851" y="263568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월별결산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자유형 157"/>
              <p:cNvSpPr/>
              <p:nvPr/>
            </p:nvSpPr>
            <p:spPr>
              <a:xfrm>
                <a:off x="5623851" y="2995510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err="1" smtClean="0">
                    <a:solidFill>
                      <a:schemeClr val="tx1"/>
                    </a:solidFill>
                  </a:rPr>
                  <a:t>년도별결산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4619677" y="335533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5623851" y="335533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자유형 160"/>
              <p:cNvSpPr/>
              <p:nvPr/>
            </p:nvSpPr>
            <p:spPr>
              <a:xfrm>
                <a:off x="4619677" y="389508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자유형 161"/>
              <p:cNvSpPr/>
              <p:nvPr/>
            </p:nvSpPr>
            <p:spPr>
              <a:xfrm>
                <a:off x="5603962" y="3715168"/>
                <a:ext cx="1012543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날씨</a:t>
                </a: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날짜 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자유형 162"/>
              <p:cNvSpPr/>
              <p:nvPr/>
            </p:nvSpPr>
            <p:spPr>
              <a:xfrm>
                <a:off x="5610760" y="4074997"/>
                <a:ext cx="1012543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제목</a:t>
                </a: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내용 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자유형 163"/>
              <p:cNvSpPr/>
              <p:nvPr/>
            </p:nvSpPr>
            <p:spPr>
              <a:xfrm>
                <a:off x="4619677" y="425491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자유형 164"/>
              <p:cNvSpPr/>
              <p:nvPr/>
            </p:nvSpPr>
            <p:spPr>
              <a:xfrm>
                <a:off x="4619677" y="461474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일기삭제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자유형 165"/>
              <p:cNvSpPr/>
              <p:nvPr/>
            </p:nvSpPr>
            <p:spPr>
              <a:xfrm>
                <a:off x="3615503" y="569422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부모님과 대화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자유형 166"/>
              <p:cNvSpPr/>
              <p:nvPr/>
            </p:nvSpPr>
            <p:spPr>
              <a:xfrm>
                <a:off x="4619677" y="533439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dirty="0" smtClean="0">
                    <a:solidFill>
                      <a:schemeClr val="tx1"/>
                    </a:solidFill>
                  </a:rPr>
                  <a:t>용돈요청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자유형 167"/>
              <p:cNvSpPr/>
              <p:nvPr/>
            </p:nvSpPr>
            <p:spPr>
              <a:xfrm>
                <a:off x="5623851" y="515448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이유작성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자유형 168"/>
              <p:cNvSpPr/>
              <p:nvPr/>
            </p:nvSpPr>
            <p:spPr>
              <a:xfrm>
                <a:off x="5623851" y="551431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금액작성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자유형 169"/>
              <p:cNvSpPr/>
              <p:nvPr/>
            </p:nvSpPr>
            <p:spPr>
              <a:xfrm>
                <a:off x="4619677" y="605405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저축목표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자유형 170"/>
              <p:cNvSpPr/>
              <p:nvPr/>
            </p:nvSpPr>
            <p:spPr>
              <a:xfrm>
                <a:off x="5623851" y="587414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목표금액설정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자유형 171"/>
              <p:cNvSpPr/>
              <p:nvPr/>
            </p:nvSpPr>
            <p:spPr>
              <a:xfrm>
                <a:off x="5623851" y="623397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목표제목설정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자유형 172"/>
              <p:cNvSpPr/>
              <p:nvPr/>
            </p:nvSpPr>
            <p:spPr>
              <a:xfrm>
                <a:off x="4619677" y="641388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달성도보기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>
                <a:off x="2443966" y="3607102"/>
                <a:ext cx="0" cy="3009709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자유형 174"/>
              <p:cNvSpPr/>
              <p:nvPr/>
            </p:nvSpPr>
            <p:spPr>
              <a:xfrm>
                <a:off x="2277111" y="6571091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2800"/>
              </a:p>
            </p:txBody>
          </p:sp>
          <p:cxnSp>
            <p:nvCxnSpPr>
              <p:cNvPr id="176" name="직선 연결선 175"/>
              <p:cNvCxnSpPr/>
              <p:nvPr/>
            </p:nvCxnSpPr>
            <p:spPr>
              <a:xfrm>
                <a:off x="2442322" y="6500459"/>
                <a:ext cx="0" cy="355325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자유형 97"/>
            <p:cNvSpPr/>
            <p:nvPr/>
          </p:nvSpPr>
          <p:spPr>
            <a:xfrm>
              <a:off x="3615502" y="3986807"/>
              <a:ext cx="836811" cy="255227"/>
            </a:xfrm>
            <a:custGeom>
              <a:avLst/>
              <a:gdLst>
                <a:gd name="connsiteX0" fmla="*/ 0 w 836811"/>
                <a:gd name="connsiteY0" fmla="*/ 0 h 255227"/>
                <a:gd name="connsiteX1" fmla="*/ 836811 w 836811"/>
                <a:gd name="connsiteY1" fmla="*/ 0 h 255227"/>
                <a:gd name="connsiteX2" fmla="*/ 836811 w 836811"/>
                <a:gd name="connsiteY2" fmla="*/ 255227 h 255227"/>
                <a:gd name="connsiteX3" fmla="*/ 0 w 836811"/>
                <a:gd name="connsiteY3" fmla="*/ 255227 h 255227"/>
                <a:gd name="connsiteX4" fmla="*/ 0 w 836811"/>
                <a:gd name="connsiteY4" fmla="*/ 0 h 25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811" h="255227">
                  <a:moveTo>
                    <a:pt x="0" y="0"/>
                  </a:moveTo>
                  <a:lnTo>
                    <a:pt x="836811" y="0"/>
                  </a:lnTo>
                  <a:lnTo>
                    <a:pt x="836811" y="255227"/>
                  </a:lnTo>
                  <a:lnTo>
                    <a:pt x="0" y="255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dirty="0" smtClean="0">
                  <a:solidFill>
                    <a:schemeClr val="tx1"/>
                  </a:solidFill>
                </a:rPr>
                <a:t>일기 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95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종합 서비스 관계도</a:t>
            </a:r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0" y="-1"/>
            <a:ext cx="9144000" cy="770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그룹 95"/>
          <p:cNvGrpSpPr/>
          <p:nvPr/>
        </p:nvGrpSpPr>
        <p:grpSpPr>
          <a:xfrm>
            <a:off x="293980" y="-6028563"/>
            <a:ext cx="9279126" cy="9188637"/>
            <a:chOff x="1403648" y="116878"/>
            <a:chExt cx="6061188" cy="7264785"/>
          </a:xfrm>
        </p:grpSpPr>
        <p:grpSp>
          <p:nvGrpSpPr>
            <p:cNvPr id="97" name="그룹 96"/>
            <p:cNvGrpSpPr/>
            <p:nvPr/>
          </p:nvGrpSpPr>
          <p:grpSpPr>
            <a:xfrm>
              <a:off x="1403648" y="116878"/>
              <a:ext cx="6061188" cy="7264785"/>
              <a:chOff x="1403648" y="116878"/>
              <a:chExt cx="6061188" cy="7264785"/>
            </a:xfrm>
          </p:grpSpPr>
          <p:sp>
            <p:nvSpPr>
              <p:cNvPr id="99" name="자유형 98"/>
              <p:cNvSpPr/>
              <p:nvPr/>
            </p:nvSpPr>
            <p:spPr>
              <a:xfrm>
                <a:off x="4452314" y="5821842"/>
                <a:ext cx="167362" cy="71965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719658"/>
                    </a:lnTo>
                    <a:lnTo>
                      <a:pt x="167362" y="719658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5456488" y="6181671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5456488" y="6001756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2" name="자유형 101"/>
              <p:cNvSpPr/>
              <p:nvPr/>
            </p:nvSpPr>
            <p:spPr>
              <a:xfrm>
                <a:off x="4452314" y="5821842"/>
                <a:ext cx="167362" cy="3598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359829"/>
                    </a:lnTo>
                    <a:lnTo>
                      <a:pt x="167362" y="359829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5456488" y="5462012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5456488" y="5282098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4452314" y="5462012"/>
                <a:ext cx="167362" cy="3598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359829"/>
                    </a:moveTo>
                    <a:lnTo>
                      <a:pt x="83681" y="35982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6" name="자유형 105"/>
              <p:cNvSpPr/>
              <p:nvPr/>
            </p:nvSpPr>
            <p:spPr>
              <a:xfrm>
                <a:off x="4452314" y="5102183"/>
                <a:ext cx="167362" cy="71965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719658"/>
                    </a:moveTo>
                    <a:lnTo>
                      <a:pt x="83681" y="719658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3347457" y="3944179"/>
                <a:ext cx="167362" cy="2203952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203952"/>
                    </a:lnTo>
                    <a:lnTo>
                      <a:pt x="167362" y="2203952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4452314" y="4112654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629700"/>
                    </a:lnTo>
                    <a:lnTo>
                      <a:pt x="167362" y="62970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4452314" y="4112654"/>
                <a:ext cx="167362" cy="26987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69871"/>
                    </a:lnTo>
                    <a:lnTo>
                      <a:pt x="167362" y="269871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0" name="자유형 109"/>
              <p:cNvSpPr/>
              <p:nvPr/>
            </p:nvSpPr>
            <p:spPr>
              <a:xfrm>
                <a:off x="5456488" y="4022696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5456488" y="3842782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2" name="자유형 111"/>
              <p:cNvSpPr/>
              <p:nvPr/>
            </p:nvSpPr>
            <p:spPr>
              <a:xfrm>
                <a:off x="4452314" y="3976976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35677"/>
                    </a:moveTo>
                    <a:lnTo>
                      <a:pt x="83681" y="135677"/>
                    </a:lnTo>
                    <a:lnTo>
                      <a:pt x="83681" y="45720"/>
                    </a:ln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456488" y="3437233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4" name="자유형 113"/>
              <p:cNvSpPr/>
              <p:nvPr/>
            </p:nvSpPr>
            <p:spPr>
              <a:xfrm>
                <a:off x="4452314" y="3482953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29700"/>
                    </a:moveTo>
                    <a:lnTo>
                      <a:pt x="83681" y="629700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3448140" y="3617889"/>
                <a:ext cx="167362" cy="49476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494764"/>
                    </a:lnTo>
                    <a:lnTo>
                      <a:pt x="167362" y="494764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5456488" y="2943209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5456488" y="2763295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4452314" y="289748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19" name="자유형 118"/>
              <p:cNvSpPr/>
              <p:nvPr/>
            </p:nvSpPr>
            <p:spPr>
              <a:xfrm>
                <a:off x="3448140" y="2943209"/>
                <a:ext cx="167362" cy="67467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74679"/>
                    </a:moveTo>
                    <a:lnTo>
                      <a:pt x="83681" y="67467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5456488" y="2357746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1" name="자유형 120"/>
              <p:cNvSpPr/>
              <p:nvPr/>
            </p:nvSpPr>
            <p:spPr>
              <a:xfrm>
                <a:off x="4452314" y="1413936"/>
                <a:ext cx="167362" cy="9895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989529"/>
                    </a:lnTo>
                    <a:lnTo>
                      <a:pt x="167362" y="989529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2" name="자유형 121"/>
              <p:cNvSpPr/>
              <p:nvPr/>
            </p:nvSpPr>
            <p:spPr>
              <a:xfrm>
                <a:off x="4452314" y="1413936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629700"/>
                    </a:lnTo>
                    <a:lnTo>
                      <a:pt x="167362" y="62970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3" name="자유형 122"/>
              <p:cNvSpPr/>
              <p:nvPr/>
            </p:nvSpPr>
            <p:spPr>
              <a:xfrm>
                <a:off x="5456488" y="1638088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4" name="자유형 123"/>
              <p:cNvSpPr/>
              <p:nvPr/>
            </p:nvSpPr>
            <p:spPr>
              <a:xfrm>
                <a:off x="4452314" y="1413936"/>
                <a:ext cx="167362" cy="26987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269871"/>
                    </a:lnTo>
                    <a:lnTo>
                      <a:pt x="167362" y="269871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5" name="자유형 124"/>
              <p:cNvSpPr/>
              <p:nvPr/>
            </p:nvSpPr>
            <p:spPr>
              <a:xfrm>
                <a:off x="6460662" y="127825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6" name="자유형 125"/>
              <p:cNvSpPr/>
              <p:nvPr/>
            </p:nvSpPr>
            <p:spPr>
              <a:xfrm>
                <a:off x="5456488" y="784235"/>
                <a:ext cx="167362" cy="5397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539743"/>
                    </a:lnTo>
                    <a:lnTo>
                      <a:pt x="167362" y="539743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7" name="자유형 126"/>
              <p:cNvSpPr/>
              <p:nvPr/>
            </p:nvSpPr>
            <p:spPr>
              <a:xfrm>
                <a:off x="6460662" y="91842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8" name="자유형 127"/>
              <p:cNvSpPr/>
              <p:nvPr/>
            </p:nvSpPr>
            <p:spPr>
              <a:xfrm>
                <a:off x="5456488" y="784235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83681" y="0"/>
                    </a:lnTo>
                    <a:lnTo>
                      <a:pt x="83681" y="179914"/>
                    </a:lnTo>
                    <a:lnTo>
                      <a:pt x="167362" y="179914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29" name="자유형 128"/>
              <p:cNvSpPr/>
              <p:nvPr/>
            </p:nvSpPr>
            <p:spPr>
              <a:xfrm>
                <a:off x="6460662" y="558600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0" name="자유형 129"/>
              <p:cNvSpPr/>
              <p:nvPr/>
            </p:nvSpPr>
            <p:spPr>
              <a:xfrm>
                <a:off x="5456488" y="604320"/>
                <a:ext cx="167362" cy="1799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79914"/>
                    </a:moveTo>
                    <a:lnTo>
                      <a:pt x="83681" y="179914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1" name="자유형 130"/>
              <p:cNvSpPr/>
              <p:nvPr/>
            </p:nvSpPr>
            <p:spPr>
              <a:xfrm>
                <a:off x="6460662" y="198771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2" name="자유형 131"/>
              <p:cNvSpPr/>
              <p:nvPr/>
            </p:nvSpPr>
            <p:spPr>
              <a:xfrm>
                <a:off x="5456488" y="244491"/>
                <a:ext cx="167362" cy="5397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539743"/>
                    </a:moveTo>
                    <a:lnTo>
                      <a:pt x="83681" y="539743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3" name="자유형 132"/>
              <p:cNvSpPr/>
              <p:nvPr/>
            </p:nvSpPr>
            <p:spPr>
              <a:xfrm>
                <a:off x="4452314" y="784235"/>
                <a:ext cx="167362" cy="62970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629700"/>
                    </a:moveTo>
                    <a:lnTo>
                      <a:pt x="83681" y="629700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4" name="자유형 133"/>
              <p:cNvSpPr/>
              <p:nvPr/>
            </p:nvSpPr>
            <p:spPr>
              <a:xfrm>
                <a:off x="4452314" y="424406"/>
                <a:ext cx="167362" cy="98952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989529"/>
                    </a:moveTo>
                    <a:lnTo>
                      <a:pt x="83681" y="989529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5" name="자유형 134"/>
              <p:cNvSpPr/>
              <p:nvPr/>
            </p:nvSpPr>
            <p:spPr>
              <a:xfrm>
                <a:off x="3448140" y="1413936"/>
                <a:ext cx="167362" cy="2203952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2203952"/>
                    </a:moveTo>
                    <a:lnTo>
                      <a:pt x="83681" y="2203952"/>
                    </a:lnTo>
                    <a:lnTo>
                      <a:pt x="83681" y="0"/>
                    </a:lnTo>
                    <a:lnTo>
                      <a:pt x="167362" y="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2443966" y="3572169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sp>
            <p:nvSpPr>
              <p:cNvPr id="137" name="자유형 136"/>
              <p:cNvSpPr/>
              <p:nvPr/>
            </p:nvSpPr>
            <p:spPr>
              <a:xfrm>
                <a:off x="1403648" y="648919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로그인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자유형 137"/>
              <p:cNvSpPr/>
              <p:nvPr/>
            </p:nvSpPr>
            <p:spPr>
              <a:xfrm>
                <a:off x="2611329" y="349027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어린이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자유형 138"/>
              <p:cNvSpPr/>
              <p:nvPr/>
            </p:nvSpPr>
            <p:spPr>
              <a:xfrm>
                <a:off x="3615503" y="128632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일별관리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자유형 139"/>
              <p:cNvSpPr/>
              <p:nvPr/>
            </p:nvSpPr>
            <p:spPr>
              <a:xfrm>
                <a:off x="4619677" y="29679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한도설정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자유형 140"/>
              <p:cNvSpPr/>
              <p:nvPr/>
            </p:nvSpPr>
            <p:spPr>
              <a:xfrm>
                <a:off x="4619677" y="65662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추가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자유형 141"/>
              <p:cNvSpPr/>
              <p:nvPr/>
            </p:nvSpPr>
            <p:spPr>
              <a:xfrm>
                <a:off x="5623851" y="11687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용돈빼기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자유형 142"/>
              <p:cNvSpPr/>
              <p:nvPr/>
            </p:nvSpPr>
            <p:spPr>
              <a:xfrm>
                <a:off x="6628025" y="11687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자유형 143"/>
              <p:cNvSpPr/>
              <p:nvPr/>
            </p:nvSpPr>
            <p:spPr>
              <a:xfrm>
                <a:off x="5623851" y="47670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용돈더하기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6628025" y="47670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자유형 145"/>
              <p:cNvSpPr/>
              <p:nvPr/>
            </p:nvSpPr>
            <p:spPr>
              <a:xfrm>
                <a:off x="5623851" y="83653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용돈나누기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자유형 146"/>
              <p:cNvSpPr/>
              <p:nvPr/>
            </p:nvSpPr>
            <p:spPr>
              <a:xfrm>
                <a:off x="6628025" y="83653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자유형 147"/>
              <p:cNvSpPr/>
              <p:nvPr/>
            </p:nvSpPr>
            <p:spPr>
              <a:xfrm>
                <a:off x="5623851" y="119636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*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용돈저축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6628025" y="119636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자유형 149"/>
              <p:cNvSpPr/>
              <p:nvPr/>
            </p:nvSpPr>
            <p:spPr>
              <a:xfrm>
                <a:off x="4619677" y="155619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자유형 150"/>
              <p:cNvSpPr/>
              <p:nvPr/>
            </p:nvSpPr>
            <p:spPr>
              <a:xfrm>
                <a:off x="5623851" y="155619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 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자유형 151"/>
              <p:cNvSpPr/>
              <p:nvPr/>
            </p:nvSpPr>
            <p:spPr>
              <a:xfrm>
                <a:off x="4619677" y="191602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삭제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자유형 152"/>
              <p:cNvSpPr/>
              <p:nvPr/>
            </p:nvSpPr>
            <p:spPr>
              <a:xfrm>
                <a:off x="4619677" y="227585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자유형 153"/>
              <p:cNvSpPr/>
              <p:nvPr/>
            </p:nvSpPr>
            <p:spPr>
              <a:xfrm>
                <a:off x="5623851" y="227585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자유형 154"/>
              <p:cNvSpPr/>
              <p:nvPr/>
            </p:nvSpPr>
            <p:spPr>
              <a:xfrm>
                <a:off x="3615503" y="281559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일지 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자유형 155"/>
              <p:cNvSpPr/>
              <p:nvPr/>
            </p:nvSpPr>
            <p:spPr>
              <a:xfrm>
                <a:off x="4619677" y="2815595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내역상세보기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자유형 156"/>
              <p:cNvSpPr/>
              <p:nvPr/>
            </p:nvSpPr>
            <p:spPr>
              <a:xfrm>
                <a:off x="5623851" y="263568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월별결산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자유형 157"/>
              <p:cNvSpPr/>
              <p:nvPr/>
            </p:nvSpPr>
            <p:spPr>
              <a:xfrm>
                <a:off x="5623851" y="2995510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err="1" smtClean="0">
                    <a:solidFill>
                      <a:schemeClr val="tx1"/>
                    </a:solidFill>
                  </a:rPr>
                  <a:t>년도별결산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4619677" y="335533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5623851" y="335533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일별조회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자유형 160"/>
              <p:cNvSpPr/>
              <p:nvPr/>
            </p:nvSpPr>
            <p:spPr>
              <a:xfrm>
                <a:off x="4619677" y="389508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자유형 161"/>
              <p:cNvSpPr/>
              <p:nvPr/>
            </p:nvSpPr>
            <p:spPr>
              <a:xfrm>
                <a:off x="5623851" y="371516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날씨</a:t>
                </a: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날짜 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자유형 162"/>
              <p:cNvSpPr/>
              <p:nvPr/>
            </p:nvSpPr>
            <p:spPr>
              <a:xfrm>
                <a:off x="5623851" y="407499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제목</a:t>
                </a:r>
                <a:r>
                  <a:rPr lang="en-US" altLang="ko-KR" sz="1600" b="1" kern="1200" dirty="0" smtClean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내용 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자유형 163"/>
              <p:cNvSpPr/>
              <p:nvPr/>
            </p:nvSpPr>
            <p:spPr>
              <a:xfrm>
                <a:off x="4619677" y="425491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일기수정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자유형 164"/>
              <p:cNvSpPr/>
              <p:nvPr/>
            </p:nvSpPr>
            <p:spPr>
              <a:xfrm>
                <a:off x="4619677" y="461474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일기삭제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자유형 165"/>
              <p:cNvSpPr/>
              <p:nvPr/>
            </p:nvSpPr>
            <p:spPr>
              <a:xfrm>
                <a:off x="3615503" y="5694228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부모님과 대화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자유형 166"/>
              <p:cNvSpPr/>
              <p:nvPr/>
            </p:nvSpPr>
            <p:spPr>
              <a:xfrm>
                <a:off x="4619677" y="5334399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dirty="0" smtClean="0">
                    <a:solidFill>
                      <a:schemeClr val="tx1"/>
                    </a:solidFill>
                  </a:rPr>
                  <a:t>용돈요청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자유형 167"/>
              <p:cNvSpPr/>
              <p:nvPr/>
            </p:nvSpPr>
            <p:spPr>
              <a:xfrm>
                <a:off x="5623851" y="5154484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이유작성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자유형 168"/>
              <p:cNvSpPr/>
              <p:nvPr/>
            </p:nvSpPr>
            <p:spPr>
              <a:xfrm>
                <a:off x="5623851" y="551431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금액작성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자유형 169"/>
              <p:cNvSpPr/>
              <p:nvPr/>
            </p:nvSpPr>
            <p:spPr>
              <a:xfrm>
                <a:off x="4619677" y="6054057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저축목표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자유형 170"/>
              <p:cNvSpPr/>
              <p:nvPr/>
            </p:nvSpPr>
            <p:spPr>
              <a:xfrm>
                <a:off x="5623851" y="5874142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목표금액설정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자유형 171"/>
              <p:cNvSpPr/>
              <p:nvPr/>
            </p:nvSpPr>
            <p:spPr>
              <a:xfrm>
                <a:off x="5623851" y="6233971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목표제목설정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자유형 172"/>
              <p:cNvSpPr/>
              <p:nvPr/>
            </p:nvSpPr>
            <p:spPr>
              <a:xfrm>
                <a:off x="4619677" y="6413886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달성도보기</a:t>
                </a:r>
                <a:endParaRPr lang="en-US" altLang="ko-KR" sz="1600" b="1" kern="12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>
                <a:off x="2443966" y="3607102"/>
                <a:ext cx="0" cy="3009709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자유형 174"/>
              <p:cNvSpPr/>
              <p:nvPr/>
            </p:nvSpPr>
            <p:spPr>
              <a:xfrm>
                <a:off x="2277111" y="6571091"/>
                <a:ext cx="167362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167362" y="45720"/>
                    </a:lnTo>
                  </a:path>
                </a:pathLst>
              </a:custGeom>
              <a:noFill/>
              <a:ln>
                <a:solidFill>
                  <a:srgbClr val="92D050"/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sz="1600"/>
              </a:p>
            </p:txBody>
          </p:sp>
          <p:cxnSp>
            <p:nvCxnSpPr>
              <p:cNvPr id="176" name="직선 연결선 175"/>
              <p:cNvCxnSpPr/>
              <p:nvPr/>
            </p:nvCxnSpPr>
            <p:spPr>
              <a:xfrm>
                <a:off x="2442322" y="6500459"/>
                <a:ext cx="2151" cy="881204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자유형 248"/>
              <p:cNvSpPr/>
              <p:nvPr/>
            </p:nvSpPr>
            <p:spPr>
              <a:xfrm>
                <a:off x="4619677" y="4984343"/>
                <a:ext cx="836811" cy="255227"/>
              </a:xfrm>
              <a:custGeom>
                <a:avLst/>
                <a:gdLst>
                  <a:gd name="connsiteX0" fmla="*/ 0 w 836811"/>
                  <a:gd name="connsiteY0" fmla="*/ 0 h 255227"/>
                  <a:gd name="connsiteX1" fmla="*/ 836811 w 836811"/>
                  <a:gd name="connsiteY1" fmla="*/ 0 h 255227"/>
                  <a:gd name="connsiteX2" fmla="*/ 836811 w 836811"/>
                  <a:gd name="connsiteY2" fmla="*/ 255227 h 255227"/>
                  <a:gd name="connsiteX3" fmla="*/ 0 w 836811"/>
                  <a:gd name="connsiteY3" fmla="*/ 255227 h 255227"/>
                  <a:gd name="connsiteX4" fmla="*/ 0 w 836811"/>
                  <a:gd name="connsiteY4" fmla="*/ 0 h 25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811" h="255227">
                    <a:moveTo>
                      <a:pt x="0" y="0"/>
                    </a:moveTo>
                    <a:lnTo>
                      <a:pt x="836811" y="0"/>
                    </a:lnTo>
                    <a:lnTo>
                      <a:pt x="836811" y="255227"/>
                    </a:lnTo>
                    <a:lnTo>
                      <a:pt x="0" y="255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4000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kern="1200" dirty="0" smtClean="0">
                    <a:solidFill>
                      <a:schemeClr val="tx1"/>
                    </a:solidFill>
                  </a:rPr>
                  <a:t>메모</a:t>
                </a:r>
                <a:endParaRPr lang="ko-KR" altLang="en-US" sz="1600" b="1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>
              <a:off x="3615502" y="3986807"/>
              <a:ext cx="836811" cy="255227"/>
            </a:xfrm>
            <a:custGeom>
              <a:avLst/>
              <a:gdLst>
                <a:gd name="connsiteX0" fmla="*/ 0 w 836811"/>
                <a:gd name="connsiteY0" fmla="*/ 0 h 255227"/>
                <a:gd name="connsiteX1" fmla="*/ 836811 w 836811"/>
                <a:gd name="connsiteY1" fmla="*/ 0 h 255227"/>
                <a:gd name="connsiteX2" fmla="*/ 836811 w 836811"/>
                <a:gd name="connsiteY2" fmla="*/ 255227 h 255227"/>
                <a:gd name="connsiteX3" fmla="*/ 0 w 836811"/>
                <a:gd name="connsiteY3" fmla="*/ 255227 h 255227"/>
                <a:gd name="connsiteX4" fmla="*/ 0 w 836811"/>
                <a:gd name="connsiteY4" fmla="*/ 0 h 25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811" h="255227">
                  <a:moveTo>
                    <a:pt x="0" y="0"/>
                  </a:moveTo>
                  <a:lnTo>
                    <a:pt x="836811" y="0"/>
                  </a:lnTo>
                  <a:lnTo>
                    <a:pt x="836811" y="255227"/>
                  </a:lnTo>
                  <a:lnTo>
                    <a:pt x="0" y="255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dirty="0" smtClean="0">
                  <a:solidFill>
                    <a:schemeClr val="tx1"/>
                  </a:solidFill>
                </a:rPr>
                <a:t>일기 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1876877" y="2435660"/>
            <a:ext cx="7761546" cy="7331646"/>
            <a:chOff x="2434374" y="0"/>
            <a:chExt cx="6260809" cy="6691030"/>
          </a:xfrm>
        </p:grpSpPr>
        <p:sp>
          <p:nvSpPr>
            <p:cNvPr id="179" name="자유형 178"/>
            <p:cNvSpPr/>
            <p:nvPr/>
          </p:nvSpPr>
          <p:spPr>
            <a:xfrm>
              <a:off x="4901289" y="6077157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453159"/>
                  </a:lnTo>
                  <a:lnTo>
                    <a:pt x="210771" y="45315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0" name="자유형 179"/>
            <p:cNvSpPr/>
            <p:nvPr/>
          </p:nvSpPr>
          <p:spPr>
            <a:xfrm>
              <a:off x="4901289" y="6031437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1" name="자유형 180"/>
            <p:cNvSpPr/>
            <p:nvPr/>
          </p:nvSpPr>
          <p:spPr>
            <a:xfrm>
              <a:off x="6165920" y="5623997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793029"/>
                  </a:lnTo>
                  <a:lnTo>
                    <a:pt x="210771" y="79302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2" name="자유형 181"/>
            <p:cNvSpPr/>
            <p:nvPr/>
          </p:nvSpPr>
          <p:spPr>
            <a:xfrm>
              <a:off x="7430552" y="5963867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3" name="자유형 182"/>
            <p:cNvSpPr/>
            <p:nvPr/>
          </p:nvSpPr>
          <p:spPr>
            <a:xfrm>
              <a:off x="7430552" y="5737287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4" name="자유형 183"/>
            <p:cNvSpPr/>
            <p:nvPr/>
          </p:nvSpPr>
          <p:spPr>
            <a:xfrm>
              <a:off x="6165920" y="5623997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339869"/>
                  </a:lnTo>
                  <a:lnTo>
                    <a:pt x="210771" y="33986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5" name="자유형 184"/>
            <p:cNvSpPr/>
            <p:nvPr/>
          </p:nvSpPr>
          <p:spPr>
            <a:xfrm>
              <a:off x="7430552" y="5238407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6" name="자유형 185"/>
            <p:cNvSpPr/>
            <p:nvPr/>
          </p:nvSpPr>
          <p:spPr>
            <a:xfrm>
              <a:off x="6165920" y="5284127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39869"/>
                  </a:moveTo>
                  <a:lnTo>
                    <a:pt x="105385" y="33986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7" name="자유형 186"/>
            <p:cNvSpPr/>
            <p:nvPr/>
          </p:nvSpPr>
          <p:spPr>
            <a:xfrm>
              <a:off x="6165920" y="483096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93029"/>
                  </a:moveTo>
                  <a:lnTo>
                    <a:pt x="105385" y="79302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8" name="자유형 187"/>
            <p:cNvSpPr/>
            <p:nvPr/>
          </p:nvSpPr>
          <p:spPr>
            <a:xfrm>
              <a:off x="4901289" y="5623997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3159"/>
                  </a:moveTo>
                  <a:lnTo>
                    <a:pt x="105385" y="45315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89" name="자유형 188"/>
            <p:cNvSpPr/>
            <p:nvPr/>
          </p:nvSpPr>
          <p:spPr>
            <a:xfrm>
              <a:off x="3636657" y="3641423"/>
              <a:ext cx="210771" cy="243573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435733"/>
                  </a:lnTo>
                  <a:lnTo>
                    <a:pt x="210771" y="2435733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0" name="자유형 189"/>
            <p:cNvSpPr/>
            <p:nvPr/>
          </p:nvSpPr>
          <p:spPr>
            <a:xfrm>
              <a:off x="4901289" y="426451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793029"/>
                  </a:lnTo>
                  <a:lnTo>
                    <a:pt x="210771" y="79302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1" name="자유형 190"/>
            <p:cNvSpPr/>
            <p:nvPr/>
          </p:nvSpPr>
          <p:spPr>
            <a:xfrm>
              <a:off x="4901289" y="4264518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339869"/>
                  </a:lnTo>
                  <a:lnTo>
                    <a:pt x="210771" y="33986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2" name="자유형 191"/>
            <p:cNvSpPr/>
            <p:nvPr/>
          </p:nvSpPr>
          <p:spPr>
            <a:xfrm>
              <a:off x="6165920" y="4151228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3" name="자유형 192"/>
            <p:cNvSpPr/>
            <p:nvPr/>
          </p:nvSpPr>
          <p:spPr>
            <a:xfrm>
              <a:off x="6165920" y="3924648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4" name="자유형 193"/>
            <p:cNvSpPr/>
            <p:nvPr/>
          </p:nvSpPr>
          <p:spPr>
            <a:xfrm>
              <a:off x="4901289" y="4151228"/>
              <a:ext cx="210771" cy="11328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3289"/>
                  </a:moveTo>
                  <a:lnTo>
                    <a:pt x="105385" y="11328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5" name="자유형 194"/>
            <p:cNvSpPr/>
            <p:nvPr/>
          </p:nvSpPr>
          <p:spPr>
            <a:xfrm>
              <a:off x="6165920" y="3425768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6" name="자유형 195"/>
            <p:cNvSpPr/>
            <p:nvPr/>
          </p:nvSpPr>
          <p:spPr>
            <a:xfrm>
              <a:off x="4901289" y="347148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93029"/>
                  </a:moveTo>
                  <a:lnTo>
                    <a:pt x="105385" y="79302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7" name="자유형 196"/>
            <p:cNvSpPr/>
            <p:nvPr/>
          </p:nvSpPr>
          <p:spPr>
            <a:xfrm>
              <a:off x="3636657" y="3641423"/>
              <a:ext cx="210771" cy="6230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623094"/>
                  </a:lnTo>
                  <a:lnTo>
                    <a:pt x="210771" y="623094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8" name="자유형 197"/>
            <p:cNvSpPr/>
            <p:nvPr/>
          </p:nvSpPr>
          <p:spPr>
            <a:xfrm>
              <a:off x="6165920" y="2791749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199" name="자유형 198"/>
            <p:cNvSpPr/>
            <p:nvPr/>
          </p:nvSpPr>
          <p:spPr>
            <a:xfrm>
              <a:off x="6165920" y="2565169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0" name="자유형 199"/>
            <p:cNvSpPr/>
            <p:nvPr/>
          </p:nvSpPr>
          <p:spPr>
            <a:xfrm>
              <a:off x="4901289" y="2746029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1" name="자유형 200"/>
            <p:cNvSpPr/>
            <p:nvPr/>
          </p:nvSpPr>
          <p:spPr>
            <a:xfrm>
              <a:off x="3636657" y="2791749"/>
              <a:ext cx="210771" cy="8496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849674"/>
                  </a:moveTo>
                  <a:lnTo>
                    <a:pt x="105385" y="849674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2" name="자유형 201"/>
            <p:cNvSpPr/>
            <p:nvPr/>
          </p:nvSpPr>
          <p:spPr>
            <a:xfrm>
              <a:off x="6165920" y="2066289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3" name="자유형 202"/>
            <p:cNvSpPr/>
            <p:nvPr/>
          </p:nvSpPr>
          <p:spPr>
            <a:xfrm>
              <a:off x="4901289" y="1205690"/>
              <a:ext cx="210771" cy="9063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906319"/>
                  </a:lnTo>
                  <a:lnTo>
                    <a:pt x="210771" y="906319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4" name="자유형 203"/>
            <p:cNvSpPr/>
            <p:nvPr/>
          </p:nvSpPr>
          <p:spPr>
            <a:xfrm>
              <a:off x="4901289" y="1205690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453159"/>
                  </a:lnTo>
                  <a:lnTo>
                    <a:pt x="210771" y="453159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5" name="자유형 204"/>
            <p:cNvSpPr/>
            <p:nvPr/>
          </p:nvSpPr>
          <p:spPr>
            <a:xfrm>
              <a:off x="4901289" y="1159970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6" name="자유형 205"/>
            <p:cNvSpPr/>
            <p:nvPr/>
          </p:nvSpPr>
          <p:spPr>
            <a:xfrm>
              <a:off x="6165920" y="752530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7" name="자유형 206"/>
            <p:cNvSpPr/>
            <p:nvPr/>
          </p:nvSpPr>
          <p:spPr>
            <a:xfrm>
              <a:off x="6165920" y="525950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8" name="자유형 207"/>
            <p:cNvSpPr/>
            <p:nvPr/>
          </p:nvSpPr>
          <p:spPr>
            <a:xfrm>
              <a:off x="4901289" y="752530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3159"/>
                  </a:moveTo>
                  <a:lnTo>
                    <a:pt x="105385" y="45315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9" name="자유형 208"/>
            <p:cNvSpPr/>
            <p:nvPr/>
          </p:nvSpPr>
          <p:spPr>
            <a:xfrm>
              <a:off x="4901289" y="299371"/>
              <a:ext cx="210771" cy="9063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06319"/>
                  </a:moveTo>
                  <a:lnTo>
                    <a:pt x="105385" y="90631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10" name="자유형 209"/>
            <p:cNvSpPr/>
            <p:nvPr/>
          </p:nvSpPr>
          <p:spPr>
            <a:xfrm>
              <a:off x="3636657" y="1205690"/>
              <a:ext cx="210771" cy="243573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435733"/>
                  </a:moveTo>
                  <a:lnTo>
                    <a:pt x="105385" y="2435733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11" name="자유형 210"/>
            <p:cNvSpPr/>
            <p:nvPr/>
          </p:nvSpPr>
          <p:spPr>
            <a:xfrm>
              <a:off x="2434374" y="3595703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12" name="자유형 211"/>
            <p:cNvSpPr/>
            <p:nvPr/>
          </p:nvSpPr>
          <p:spPr>
            <a:xfrm>
              <a:off x="2582797" y="3480710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부모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3" name="자유형 212"/>
            <p:cNvSpPr/>
            <p:nvPr/>
          </p:nvSpPr>
          <p:spPr>
            <a:xfrm>
              <a:off x="3847429" y="104497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4" name="자유형 213"/>
            <p:cNvSpPr/>
            <p:nvPr/>
          </p:nvSpPr>
          <p:spPr>
            <a:xfrm>
              <a:off x="5112060" y="13865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한도설정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5" name="자유형 214"/>
            <p:cNvSpPr/>
            <p:nvPr/>
          </p:nvSpPr>
          <p:spPr>
            <a:xfrm>
              <a:off x="5112060" y="59181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추가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6" name="자유형 215"/>
            <p:cNvSpPr/>
            <p:nvPr/>
          </p:nvSpPr>
          <p:spPr>
            <a:xfrm>
              <a:off x="6376692" y="36523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금액설정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7" name="자유형 216"/>
            <p:cNvSpPr/>
            <p:nvPr/>
          </p:nvSpPr>
          <p:spPr>
            <a:xfrm>
              <a:off x="6376692" y="81839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메모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8" name="자유형 217"/>
            <p:cNvSpPr/>
            <p:nvPr/>
          </p:nvSpPr>
          <p:spPr>
            <a:xfrm>
              <a:off x="5112060" y="104497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수정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9" name="자유형 218"/>
            <p:cNvSpPr/>
            <p:nvPr/>
          </p:nvSpPr>
          <p:spPr>
            <a:xfrm>
              <a:off x="5112060" y="149813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삭제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0" name="자유형 219"/>
            <p:cNvSpPr/>
            <p:nvPr/>
          </p:nvSpPr>
          <p:spPr>
            <a:xfrm>
              <a:off x="5112060" y="195129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1" name="자유형 220"/>
            <p:cNvSpPr/>
            <p:nvPr/>
          </p:nvSpPr>
          <p:spPr>
            <a:xfrm>
              <a:off x="6376692" y="195129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2" name="자유형 221"/>
            <p:cNvSpPr/>
            <p:nvPr/>
          </p:nvSpPr>
          <p:spPr>
            <a:xfrm>
              <a:off x="3847429" y="263103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3" name="자유형 222"/>
            <p:cNvSpPr/>
            <p:nvPr/>
          </p:nvSpPr>
          <p:spPr>
            <a:xfrm>
              <a:off x="5112060" y="263103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내역상세보기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4" name="자유형 223"/>
            <p:cNvSpPr/>
            <p:nvPr/>
          </p:nvSpPr>
          <p:spPr>
            <a:xfrm>
              <a:off x="6376692" y="240445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월별결산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6376692" y="285761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>
                  <a:solidFill>
                    <a:schemeClr val="tx1"/>
                  </a:solidFill>
                </a:rPr>
                <a:t>년도별결산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자유형 225"/>
            <p:cNvSpPr/>
            <p:nvPr/>
          </p:nvSpPr>
          <p:spPr>
            <a:xfrm>
              <a:off x="3847429" y="410380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7" name="자유형 226"/>
            <p:cNvSpPr/>
            <p:nvPr/>
          </p:nvSpPr>
          <p:spPr>
            <a:xfrm>
              <a:off x="5112060" y="331077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 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8" name="자유형 227"/>
            <p:cNvSpPr/>
            <p:nvPr/>
          </p:nvSpPr>
          <p:spPr>
            <a:xfrm>
              <a:off x="6376692" y="331077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9" name="자유형 228"/>
            <p:cNvSpPr/>
            <p:nvPr/>
          </p:nvSpPr>
          <p:spPr>
            <a:xfrm>
              <a:off x="5112060" y="39905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0" name="자유형 229"/>
            <p:cNvSpPr/>
            <p:nvPr/>
          </p:nvSpPr>
          <p:spPr>
            <a:xfrm>
              <a:off x="6384209" y="3763935"/>
              <a:ext cx="1159246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날씨</a:t>
              </a:r>
              <a:r>
                <a:rPr lang="en-US" altLang="ko-KR" sz="1600" b="1" kern="12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날짜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1" name="자유형 230"/>
            <p:cNvSpPr/>
            <p:nvPr/>
          </p:nvSpPr>
          <p:spPr>
            <a:xfrm>
              <a:off x="6376692" y="421709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600" b="1" kern="12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내용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2" name="자유형 231"/>
            <p:cNvSpPr/>
            <p:nvPr/>
          </p:nvSpPr>
          <p:spPr>
            <a:xfrm>
              <a:off x="5112060" y="444367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일기수정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3" name="자유형 232"/>
            <p:cNvSpPr/>
            <p:nvPr/>
          </p:nvSpPr>
          <p:spPr>
            <a:xfrm>
              <a:off x="5112060" y="489683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일기삭제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4" name="자유형 233"/>
            <p:cNvSpPr/>
            <p:nvPr/>
          </p:nvSpPr>
          <p:spPr>
            <a:xfrm>
              <a:off x="3847429" y="591644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 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5" name="자유형 234"/>
            <p:cNvSpPr/>
            <p:nvPr/>
          </p:nvSpPr>
          <p:spPr>
            <a:xfrm>
              <a:off x="5112060" y="546328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자녀와의 대화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6" name="자유형 235"/>
            <p:cNvSpPr/>
            <p:nvPr/>
          </p:nvSpPr>
          <p:spPr>
            <a:xfrm>
              <a:off x="6376692" y="467025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메모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7" name="자유형 236"/>
            <p:cNvSpPr/>
            <p:nvPr/>
          </p:nvSpPr>
          <p:spPr>
            <a:xfrm>
              <a:off x="6376692" y="51234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용돈지급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8" name="자유형 237"/>
            <p:cNvSpPr/>
            <p:nvPr/>
          </p:nvSpPr>
          <p:spPr>
            <a:xfrm>
              <a:off x="7641324" y="51234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39" name="자유형 238"/>
            <p:cNvSpPr/>
            <p:nvPr/>
          </p:nvSpPr>
          <p:spPr>
            <a:xfrm>
              <a:off x="6376692" y="580315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자녀목표관리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0" name="자유형 239"/>
            <p:cNvSpPr/>
            <p:nvPr/>
          </p:nvSpPr>
          <p:spPr>
            <a:xfrm>
              <a:off x="7641324" y="557657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칭찬하기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1" name="자유형 240"/>
            <p:cNvSpPr/>
            <p:nvPr/>
          </p:nvSpPr>
          <p:spPr>
            <a:xfrm>
              <a:off x="7641324" y="602973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금액설정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2" name="자유형 241"/>
            <p:cNvSpPr/>
            <p:nvPr/>
          </p:nvSpPr>
          <p:spPr>
            <a:xfrm>
              <a:off x="6376692" y="625631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달성도보기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3" name="자유형 242"/>
            <p:cNvSpPr/>
            <p:nvPr/>
          </p:nvSpPr>
          <p:spPr>
            <a:xfrm>
              <a:off x="5112060" y="591644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 일기조회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4" name="자유형 243"/>
            <p:cNvSpPr/>
            <p:nvPr/>
          </p:nvSpPr>
          <p:spPr>
            <a:xfrm>
              <a:off x="5112060" y="636960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 일지 조회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45" name="직선 연결선 244"/>
            <p:cNvCxnSpPr/>
            <p:nvPr/>
          </p:nvCxnSpPr>
          <p:spPr>
            <a:xfrm>
              <a:off x="2443966" y="0"/>
              <a:ext cx="0" cy="363049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자유형 249"/>
          <p:cNvSpPr/>
          <p:nvPr/>
        </p:nvSpPr>
        <p:spPr>
          <a:xfrm>
            <a:off x="315153" y="3735366"/>
            <a:ext cx="1259907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부가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251" name="자유형 250"/>
          <p:cNvSpPr/>
          <p:nvPr/>
        </p:nvSpPr>
        <p:spPr>
          <a:xfrm>
            <a:off x="315154" y="3114985"/>
            <a:ext cx="1259907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특화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252" name="자유형 251"/>
          <p:cNvSpPr/>
          <p:nvPr/>
        </p:nvSpPr>
        <p:spPr>
          <a:xfrm>
            <a:off x="315154" y="3425938"/>
            <a:ext cx="1259907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기본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9144000" cy="770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그룹 95"/>
          <p:cNvGrpSpPr/>
          <p:nvPr/>
        </p:nvGrpSpPr>
        <p:grpSpPr>
          <a:xfrm>
            <a:off x="2079882" y="-5316875"/>
            <a:ext cx="7008132" cy="9427237"/>
            <a:chOff x="2434374" y="0"/>
            <a:chExt cx="6260809" cy="7087543"/>
          </a:xfrm>
        </p:grpSpPr>
        <p:sp>
          <p:nvSpPr>
            <p:cNvPr id="97" name="자유형 96"/>
            <p:cNvSpPr/>
            <p:nvPr/>
          </p:nvSpPr>
          <p:spPr>
            <a:xfrm>
              <a:off x="4901289" y="6077157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453159"/>
                  </a:lnTo>
                  <a:lnTo>
                    <a:pt x="210771" y="45315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4901289" y="6031437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6165920" y="5623997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793029"/>
                  </a:lnTo>
                  <a:lnTo>
                    <a:pt x="210771" y="79302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430552" y="5963867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1" name="자유형 100"/>
            <p:cNvSpPr/>
            <p:nvPr/>
          </p:nvSpPr>
          <p:spPr>
            <a:xfrm>
              <a:off x="7430552" y="5737287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6165920" y="5623997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339869"/>
                  </a:lnTo>
                  <a:lnTo>
                    <a:pt x="210771" y="339869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7430552" y="5238407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6165920" y="5284127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39869"/>
                  </a:moveTo>
                  <a:lnTo>
                    <a:pt x="105385" y="33986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6165920" y="483096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93029"/>
                  </a:moveTo>
                  <a:lnTo>
                    <a:pt x="105385" y="79302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4901289" y="5623997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3159"/>
                  </a:moveTo>
                  <a:lnTo>
                    <a:pt x="105385" y="45315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3658111" y="4103804"/>
              <a:ext cx="210771" cy="298373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435733"/>
                  </a:lnTo>
                  <a:lnTo>
                    <a:pt x="210771" y="2435733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4901289" y="426451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793029"/>
                  </a:lnTo>
                  <a:lnTo>
                    <a:pt x="210771" y="79302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4901289" y="4264518"/>
              <a:ext cx="210771" cy="339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339869"/>
                  </a:lnTo>
                  <a:lnTo>
                    <a:pt x="210771" y="33986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6165920" y="4151228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6165920" y="3924648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4901289" y="4151228"/>
              <a:ext cx="210771" cy="11328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3289"/>
                  </a:moveTo>
                  <a:lnTo>
                    <a:pt x="105385" y="11328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6165920" y="3425768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4" name="자유형 113"/>
            <p:cNvSpPr/>
            <p:nvPr/>
          </p:nvSpPr>
          <p:spPr>
            <a:xfrm>
              <a:off x="4901289" y="3471488"/>
              <a:ext cx="210771" cy="79302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93029"/>
                  </a:moveTo>
                  <a:lnTo>
                    <a:pt x="105385" y="79302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5" name="자유형 114"/>
            <p:cNvSpPr/>
            <p:nvPr/>
          </p:nvSpPr>
          <p:spPr>
            <a:xfrm>
              <a:off x="3636657" y="3641423"/>
              <a:ext cx="210771" cy="6230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623094"/>
                  </a:lnTo>
                  <a:lnTo>
                    <a:pt x="210771" y="623094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6" name="자유형 115"/>
            <p:cNvSpPr/>
            <p:nvPr/>
          </p:nvSpPr>
          <p:spPr>
            <a:xfrm>
              <a:off x="6165920" y="2791749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7" name="자유형 116"/>
            <p:cNvSpPr/>
            <p:nvPr/>
          </p:nvSpPr>
          <p:spPr>
            <a:xfrm>
              <a:off x="6165920" y="2565169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8" name="자유형 117"/>
            <p:cNvSpPr/>
            <p:nvPr/>
          </p:nvSpPr>
          <p:spPr>
            <a:xfrm>
              <a:off x="4901289" y="2746029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19" name="자유형 118"/>
            <p:cNvSpPr/>
            <p:nvPr/>
          </p:nvSpPr>
          <p:spPr>
            <a:xfrm>
              <a:off x="3636657" y="2791749"/>
              <a:ext cx="210771" cy="8496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849674"/>
                  </a:moveTo>
                  <a:lnTo>
                    <a:pt x="105385" y="849674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0" name="자유형 119"/>
            <p:cNvSpPr/>
            <p:nvPr/>
          </p:nvSpPr>
          <p:spPr>
            <a:xfrm>
              <a:off x="6165920" y="2066289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1" name="자유형 120"/>
            <p:cNvSpPr/>
            <p:nvPr/>
          </p:nvSpPr>
          <p:spPr>
            <a:xfrm>
              <a:off x="4901289" y="1205690"/>
              <a:ext cx="210771" cy="9063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906319"/>
                  </a:lnTo>
                  <a:lnTo>
                    <a:pt x="210771" y="906319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2" name="자유형 121"/>
            <p:cNvSpPr/>
            <p:nvPr/>
          </p:nvSpPr>
          <p:spPr>
            <a:xfrm>
              <a:off x="4901289" y="1205690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453159"/>
                  </a:lnTo>
                  <a:lnTo>
                    <a:pt x="210771" y="453159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3" name="자유형 122"/>
            <p:cNvSpPr/>
            <p:nvPr/>
          </p:nvSpPr>
          <p:spPr>
            <a:xfrm>
              <a:off x="4901289" y="1159970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6165920" y="752530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05385" y="0"/>
                  </a:lnTo>
                  <a:lnTo>
                    <a:pt x="105385" y="226579"/>
                  </a:lnTo>
                  <a:lnTo>
                    <a:pt x="210771" y="226579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6165920" y="525950"/>
              <a:ext cx="210771" cy="2265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6579"/>
                  </a:moveTo>
                  <a:lnTo>
                    <a:pt x="105385" y="22657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4901289" y="752530"/>
              <a:ext cx="210771" cy="4531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3159"/>
                  </a:moveTo>
                  <a:lnTo>
                    <a:pt x="105385" y="45315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901289" y="299371"/>
              <a:ext cx="210771" cy="9063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06319"/>
                  </a:moveTo>
                  <a:lnTo>
                    <a:pt x="105385" y="906319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36657" y="1205690"/>
              <a:ext cx="210771" cy="243573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435733"/>
                  </a:moveTo>
                  <a:lnTo>
                    <a:pt x="105385" y="2435733"/>
                  </a:lnTo>
                  <a:lnTo>
                    <a:pt x="105385" y="0"/>
                  </a:lnTo>
                  <a:lnTo>
                    <a:pt x="210771" y="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2434374" y="3595703"/>
              <a:ext cx="21077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10771" y="45720"/>
                  </a:ln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2000"/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2582797" y="3480710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부모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3847429" y="104497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5112060" y="13865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한도설정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자유형 132"/>
            <p:cNvSpPr/>
            <p:nvPr/>
          </p:nvSpPr>
          <p:spPr>
            <a:xfrm>
              <a:off x="5112060" y="59181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추가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자유형 133"/>
            <p:cNvSpPr/>
            <p:nvPr/>
          </p:nvSpPr>
          <p:spPr>
            <a:xfrm>
              <a:off x="6376692" y="36523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금액설정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자유형 134"/>
            <p:cNvSpPr/>
            <p:nvPr/>
          </p:nvSpPr>
          <p:spPr>
            <a:xfrm>
              <a:off x="6376692" y="818397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메모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>
              <a:off x="5112060" y="104497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수정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7" name="자유형 136"/>
            <p:cNvSpPr/>
            <p:nvPr/>
          </p:nvSpPr>
          <p:spPr>
            <a:xfrm>
              <a:off x="5112060" y="149813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삭제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8" name="자유형 137"/>
            <p:cNvSpPr/>
            <p:nvPr/>
          </p:nvSpPr>
          <p:spPr>
            <a:xfrm>
              <a:off x="5112060" y="195129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자유형 138"/>
            <p:cNvSpPr/>
            <p:nvPr/>
          </p:nvSpPr>
          <p:spPr>
            <a:xfrm>
              <a:off x="6376692" y="1951296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0" name="자유형 139"/>
            <p:cNvSpPr/>
            <p:nvPr/>
          </p:nvSpPr>
          <p:spPr>
            <a:xfrm>
              <a:off x="3847429" y="263103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일지 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>
              <a:off x="5112060" y="263103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내역상세보기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2" name="자유형 141"/>
            <p:cNvSpPr/>
            <p:nvPr/>
          </p:nvSpPr>
          <p:spPr>
            <a:xfrm>
              <a:off x="6376692" y="240445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월별결산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3" name="자유형 142"/>
            <p:cNvSpPr/>
            <p:nvPr/>
          </p:nvSpPr>
          <p:spPr>
            <a:xfrm>
              <a:off x="6376692" y="285761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err="1" smtClean="0">
                  <a:solidFill>
                    <a:schemeClr val="tx1"/>
                  </a:solidFill>
                </a:rPr>
                <a:t>년도별결산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4" name="자유형 143"/>
            <p:cNvSpPr/>
            <p:nvPr/>
          </p:nvSpPr>
          <p:spPr>
            <a:xfrm>
              <a:off x="3847429" y="410380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5" name="자유형 144"/>
            <p:cNvSpPr/>
            <p:nvPr/>
          </p:nvSpPr>
          <p:spPr>
            <a:xfrm>
              <a:off x="5112060" y="331077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 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6" name="자유형 145"/>
            <p:cNvSpPr/>
            <p:nvPr/>
          </p:nvSpPr>
          <p:spPr>
            <a:xfrm>
              <a:off x="6376692" y="331077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일별조회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5112060" y="39905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6376692" y="3763935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날씨</a:t>
              </a:r>
              <a:r>
                <a:rPr lang="en-US" altLang="ko-KR" sz="1600" b="1" kern="12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날짜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6341061" y="4217094"/>
              <a:ext cx="1275168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600" b="1" kern="12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내용 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5112060" y="444367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일기수정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자유형 150"/>
            <p:cNvSpPr/>
            <p:nvPr/>
          </p:nvSpPr>
          <p:spPr>
            <a:xfrm>
              <a:off x="5112060" y="489683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일기삭제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자유형 151"/>
            <p:cNvSpPr/>
            <p:nvPr/>
          </p:nvSpPr>
          <p:spPr>
            <a:xfrm>
              <a:off x="3847429" y="591644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 관리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3" name="자유형 152"/>
            <p:cNvSpPr/>
            <p:nvPr/>
          </p:nvSpPr>
          <p:spPr>
            <a:xfrm>
              <a:off x="5059367" y="5463283"/>
              <a:ext cx="1159244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자녀와의 대화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6376692" y="467025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메모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5" name="자유형 154"/>
            <p:cNvSpPr/>
            <p:nvPr/>
          </p:nvSpPr>
          <p:spPr>
            <a:xfrm>
              <a:off x="6376692" y="51234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용돈지급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>
              <a:off x="7641324" y="5123414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금액작성</a:t>
              </a:r>
              <a:endParaRPr lang="ko-KR" altLang="en-US" sz="16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자유형 156"/>
            <p:cNvSpPr/>
            <p:nvPr/>
          </p:nvSpPr>
          <p:spPr>
            <a:xfrm>
              <a:off x="6323999" y="5803153"/>
              <a:ext cx="1159244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자녀목표관리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자유형 157"/>
            <p:cNvSpPr/>
            <p:nvPr/>
          </p:nvSpPr>
          <p:spPr>
            <a:xfrm>
              <a:off x="7641324" y="557657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칭찬하기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9" name="자유형 158"/>
            <p:cNvSpPr/>
            <p:nvPr/>
          </p:nvSpPr>
          <p:spPr>
            <a:xfrm>
              <a:off x="7641324" y="602973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금액설정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0" name="자유형 159"/>
            <p:cNvSpPr/>
            <p:nvPr/>
          </p:nvSpPr>
          <p:spPr>
            <a:xfrm>
              <a:off x="6376692" y="6256313"/>
              <a:ext cx="1053859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달성도보기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자유형 160"/>
            <p:cNvSpPr/>
            <p:nvPr/>
          </p:nvSpPr>
          <p:spPr>
            <a:xfrm>
              <a:off x="5059367" y="5916443"/>
              <a:ext cx="1159244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자녀일기조회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2" name="자유형 161"/>
            <p:cNvSpPr/>
            <p:nvPr/>
          </p:nvSpPr>
          <p:spPr>
            <a:xfrm>
              <a:off x="5059367" y="6369603"/>
              <a:ext cx="1159244" cy="321427"/>
            </a:xfrm>
            <a:custGeom>
              <a:avLst/>
              <a:gdLst>
                <a:gd name="connsiteX0" fmla="*/ 0 w 1053859"/>
                <a:gd name="connsiteY0" fmla="*/ 0 h 321427"/>
                <a:gd name="connsiteX1" fmla="*/ 1053859 w 1053859"/>
                <a:gd name="connsiteY1" fmla="*/ 0 h 321427"/>
                <a:gd name="connsiteX2" fmla="*/ 1053859 w 1053859"/>
                <a:gd name="connsiteY2" fmla="*/ 321427 h 321427"/>
                <a:gd name="connsiteX3" fmla="*/ 0 w 1053859"/>
                <a:gd name="connsiteY3" fmla="*/ 321427 h 321427"/>
                <a:gd name="connsiteX4" fmla="*/ 0 w 1053859"/>
                <a:gd name="connsiteY4" fmla="*/ 0 h 3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59" h="321427">
                  <a:moveTo>
                    <a:pt x="0" y="0"/>
                  </a:moveTo>
                  <a:lnTo>
                    <a:pt x="1053859" y="0"/>
                  </a:lnTo>
                  <a:lnTo>
                    <a:pt x="1053859" y="321427"/>
                  </a:lnTo>
                  <a:lnTo>
                    <a:pt x="0" y="321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>
                  <a:solidFill>
                    <a:schemeClr val="tx1"/>
                  </a:solidFill>
                </a:rPr>
                <a:t>자녀일지조회</a:t>
              </a:r>
              <a:endParaRPr lang="en-US" altLang="ko-KR" sz="1600" b="1" kern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>
            <a:xfrm>
              <a:off x="2443966" y="0"/>
              <a:ext cx="0" cy="363049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자유형 70"/>
          <p:cNvSpPr/>
          <p:nvPr/>
        </p:nvSpPr>
        <p:spPr>
          <a:xfrm>
            <a:off x="946754" y="2029964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부가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946755" y="1409583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특화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946755" y="1720536"/>
            <a:ext cx="1385898" cy="280750"/>
          </a:xfrm>
          <a:custGeom>
            <a:avLst/>
            <a:gdLst>
              <a:gd name="connsiteX0" fmla="*/ 0 w 836811"/>
              <a:gd name="connsiteY0" fmla="*/ 0 h 255227"/>
              <a:gd name="connsiteX1" fmla="*/ 836811 w 836811"/>
              <a:gd name="connsiteY1" fmla="*/ 0 h 255227"/>
              <a:gd name="connsiteX2" fmla="*/ 836811 w 836811"/>
              <a:gd name="connsiteY2" fmla="*/ 255227 h 255227"/>
              <a:gd name="connsiteX3" fmla="*/ 0 w 836811"/>
              <a:gd name="connsiteY3" fmla="*/ 255227 h 255227"/>
              <a:gd name="connsiteX4" fmla="*/ 0 w 836811"/>
              <a:gd name="connsiteY4" fmla="*/ 0 h 2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811" h="255227">
                <a:moveTo>
                  <a:pt x="0" y="0"/>
                </a:moveTo>
                <a:lnTo>
                  <a:pt x="836811" y="0"/>
                </a:lnTo>
                <a:lnTo>
                  <a:pt x="836811" y="255227"/>
                </a:lnTo>
                <a:lnTo>
                  <a:pt x="0" y="25522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/>
                </a:solidFill>
              </a:rPr>
              <a:t>기본 서비스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5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분석단계 클래스 다이어그</a:t>
            </a:r>
            <a:r>
              <a:rPr lang="ko-KR" altLang="en-US" dirty="0"/>
              <a:t>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92216"/>
              </p:ext>
            </p:extLst>
          </p:nvPr>
        </p:nvGraphicFramePr>
        <p:xfrm>
          <a:off x="215900" y="1037752"/>
          <a:ext cx="2153920" cy="249936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153920"/>
              </a:tblGrid>
              <a:tr h="257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부모회원가입정보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4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생년월일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비밀번호찾기질문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비밀번호찾기답변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2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85601"/>
              </p:ext>
            </p:extLst>
          </p:nvPr>
        </p:nvGraphicFramePr>
        <p:xfrm>
          <a:off x="3505200" y="2062019"/>
          <a:ext cx="2153920" cy="128016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1726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14448"/>
              </p:ext>
            </p:extLst>
          </p:nvPr>
        </p:nvGraphicFramePr>
        <p:xfrm>
          <a:off x="6339625" y="1818179"/>
          <a:ext cx="2153920" cy="176784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257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일기정보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제목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날씨정보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날짜정보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69700"/>
              </p:ext>
            </p:extLst>
          </p:nvPr>
        </p:nvGraphicFramePr>
        <p:xfrm>
          <a:off x="3505200" y="4445003"/>
          <a:ext cx="2153920" cy="202649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3500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가계부일지정보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일기정보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저축목표정보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09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49333"/>
              </p:ext>
            </p:extLst>
          </p:nvPr>
        </p:nvGraphicFramePr>
        <p:xfrm>
          <a:off x="215900" y="3782741"/>
          <a:ext cx="2153920" cy="27432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300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자녀회원가입정보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생년월일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비밀번호찾기질문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비밀번호찾기답변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나이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79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045"/>
              </p:ext>
            </p:extLst>
          </p:nvPr>
        </p:nvGraphicFramePr>
        <p:xfrm>
          <a:off x="6654800" y="4574331"/>
          <a:ext cx="2153920" cy="176784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257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저축목표정보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목표금액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목표대상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목표기간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달성율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>
            <a:stCxn id="4" idx="3"/>
            <a:endCxn id="10" idx="1"/>
          </p:cNvCxnSpPr>
          <p:nvPr/>
        </p:nvCxnSpPr>
        <p:spPr>
          <a:xfrm>
            <a:off x="2369820" y="2287432"/>
            <a:ext cx="1135380" cy="414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3" idx="3"/>
            <a:endCxn id="10" idx="1"/>
          </p:cNvCxnSpPr>
          <p:nvPr/>
        </p:nvCxnSpPr>
        <p:spPr>
          <a:xfrm flipV="1">
            <a:off x="2369820" y="2702099"/>
            <a:ext cx="1135380" cy="2452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0" idx="2"/>
            <a:endCxn id="12" idx="0"/>
          </p:cNvCxnSpPr>
          <p:nvPr/>
        </p:nvCxnSpPr>
        <p:spPr>
          <a:xfrm>
            <a:off x="4582160" y="3342179"/>
            <a:ext cx="0" cy="1102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544355" y="3604204"/>
            <a:ext cx="843096" cy="840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4" idx="1"/>
            <a:endCxn id="12" idx="3"/>
          </p:cNvCxnSpPr>
          <p:nvPr/>
        </p:nvCxnSpPr>
        <p:spPr>
          <a:xfrm flipH="1">
            <a:off x="5659120" y="5458251"/>
            <a:ext cx="995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2" idx="2"/>
          </p:cNvCxnSpPr>
          <p:nvPr/>
        </p:nvCxnSpPr>
        <p:spPr>
          <a:xfrm flipV="1">
            <a:off x="4582160" y="6471500"/>
            <a:ext cx="0" cy="45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9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분석단계 클래스 다이어그</a:t>
            </a:r>
            <a:r>
              <a:rPr lang="ko-KR" altLang="en-US" dirty="0"/>
              <a:t>램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76287"/>
              </p:ext>
            </p:extLst>
          </p:nvPr>
        </p:nvGraphicFramePr>
        <p:xfrm>
          <a:off x="134620" y="2548513"/>
          <a:ext cx="2153920" cy="12442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150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가계부내역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3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가계부정보</a:t>
                      </a:r>
                      <a:r>
                        <a:rPr lang="en-US" altLang="ko-KR" dirty="0" smtClean="0"/>
                        <a:t>[]</a:t>
                      </a:r>
                      <a:endParaRPr lang="en-US" altLang="ko-KR" sz="1600" kern="1200" dirty="0" smtClean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038">
                <a:tc>
                  <a:txBody>
                    <a:bodyPr/>
                    <a:lstStyle/>
                    <a:p>
                      <a:pPr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54185"/>
              </p:ext>
            </p:extLst>
          </p:nvPr>
        </p:nvGraphicFramePr>
        <p:xfrm>
          <a:off x="375506" y="4418972"/>
          <a:ext cx="2153920" cy="219456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257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용돈정보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4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금액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용돈카테고리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날짜정보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자녀지출카테고리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2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07032"/>
              </p:ext>
            </p:extLst>
          </p:nvPr>
        </p:nvGraphicFramePr>
        <p:xfrm>
          <a:off x="3390900" y="1582421"/>
          <a:ext cx="2153920" cy="27432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257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가계부정보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4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거래내용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거래금액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현재잔액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날짜정보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일일한도금액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칭찬하기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등록카테고리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2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84533"/>
              </p:ext>
            </p:extLst>
          </p:nvPr>
        </p:nvGraphicFramePr>
        <p:xfrm>
          <a:off x="6645678" y="4843817"/>
          <a:ext cx="2153920" cy="16459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메모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날짜정보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05299"/>
              </p:ext>
            </p:extLst>
          </p:nvPr>
        </p:nvGraphicFramePr>
        <p:xfrm>
          <a:off x="3390900" y="4843817"/>
          <a:ext cx="2153920" cy="16459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15392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날짜정보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월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일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>
            <a:stCxn id="6" idx="3"/>
          </p:cNvCxnSpPr>
          <p:nvPr/>
        </p:nvCxnSpPr>
        <p:spPr>
          <a:xfrm>
            <a:off x="2288540" y="3170635"/>
            <a:ext cx="11050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1" idx="0"/>
            <a:endCxn id="8" idx="2"/>
          </p:cNvCxnSpPr>
          <p:nvPr/>
        </p:nvCxnSpPr>
        <p:spPr>
          <a:xfrm flipV="1">
            <a:off x="4467860" y="4325621"/>
            <a:ext cx="0" cy="518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1" idx="1"/>
          </p:cNvCxnSpPr>
          <p:nvPr/>
        </p:nvCxnSpPr>
        <p:spPr>
          <a:xfrm>
            <a:off x="2556588" y="5666777"/>
            <a:ext cx="834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1" idx="3"/>
            <a:endCxn id="9" idx="1"/>
          </p:cNvCxnSpPr>
          <p:nvPr/>
        </p:nvCxnSpPr>
        <p:spPr>
          <a:xfrm>
            <a:off x="5544820" y="5666777"/>
            <a:ext cx="1100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8" idx="0"/>
          </p:cNvCxnSpPr>
          <p:nvPr/>
        </p:nvCxnSpPr>
        <p:spPr>
          <a:xfrm flipV="1">
            <a:off x="4467860" y="762000"/>
            <a:ext cx="0" cy="820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1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</a:t>
            </a:r>
            <a:r>
              <a:rPr lang="en-US" altLang="ko-KR" dirty="0"/>
              <a:t>-</a:t>
            </a:r>
            <a:r>
              <a:rPr lang="ko-KR" altLang="en-US" dirty="0" smtClean="0"/>
              <a:t>가계부 추가</a:t>
            </a:r>
            <a:endParaRPr lang="ko-KR" altLang="en-US" dirty="0"/>
          </a:p>
        </p:txBody>
      </p:sp>
      <p:pic>
        <p:nvPicPr>
          <p:cNvPr id="2052" name="Picture 4" descr="C:\Users\동익\Desktop\ppt\system-setting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12" y="176200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40543" y="1799327"/>
            <a:ext cx="2559158" cy="2520000"/>
            <a:chOff x="781591" y="2144558"/>
            <a:chExt cx="2559158" cy="2520000"/>
          </a:xfrm>
        </p:grpSpPr>
        <p:pic>
          <p:nvPicPr>
            <p:cNvPr id="2050" name="Picture 2" descr="C:\Users\동익\Desktop\ppt\Case Stud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91" y="2144558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동익\Desktop\ppt\images 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87" y="2180398"/>
              <a:ext cx="951462" cy="951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3480318" y="2910037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9307" y="4895828"/>
            <a:ext cx="398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 가계부 추가를 요청한다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원호 27"/>
          <p:cNvSpPr/>
          <p:nvPr/>
        </p:nvSpPr>
        <p:spPr>
          <a:xfrm rot="14845584" flipH="1">
            <a:off x="5620655" y="1665348"/>
            <a:ext cx="2703408" cy="2703406"/>
          </a:xfrm>
          <a:prstGeom prst="arc">
            <a:avLst>
              <a:gd name="adj1" fmla="val 15770633"/>
              <a:gd name="adj2" fmla="val 14778087"/>
            </a:avLst>
          </a:prstGeom>
          <a:ln w="76200" cap="rnd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433663" y="3342355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88362" y="5121181"/>
            <a:ext cx="4567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Alt-1.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시스템은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일일한도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입력을 요청한다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2" descr="C:\Users\동익\Desktop\ppt\coins-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86" y="3663232"/>
            <a:ext cx="1120844" cy="112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동익\Desktop\ppt\20151012_561baa13b9a65-210x2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0" y="1671517"/>
            <a:ext cx="987860" cy="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78070" y="1131793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날짜정보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6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uild="allAtOnce"/>
      <p:bldP spid="16" grpId="2" build="allAtOnce"/>
      <p:bldP spid="28" grpId="0" animBg="1"/>
      <p:bldP spid="30" grpId="0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</a:t>
            </a:r>
            <a:r>
              <a:rPr lang="en-US" altLang="ko-KR" dirty="0"/>
              <a:t>-</a:t>
            </a:r>
            <a:r>
              <a:rPr lang="ko-KR" altLang="en-US" dirty="0" smtClean="0"/>
              <a:t>가계부 추가</a:t>
            </a:r>
            <a:endParaRPr lang="ko-KR" altLang="en-US" dirty="0"/>
          </a:p>
        </p:txBody>
      </p:sp>
      <p:pic>
        <p:nvPicPr>
          <p:cNvPr id="2052" name="Picture 4" descr="C:\Users\동익\Desktop\ppt\system-setting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12" y="176200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40543" y="1799327"/>
            <a:ext cx="2559158" cy="2520000"/>
            <a:chOff x="781591" y="2144558"/>
            <a:chExt cx="2559158" cy="2520000"/>
          </a:xfrm>
        </p:grpSpPr>
        <p:pic>
          <p:nvPicPr>
            <p:cNvPr id="2050" name="Picture 2" descr="C:\Users\동익\Desktop\ppt\Case Stud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91" y="2144558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동익\Desktop\ppt\images 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87" y="2180398"/>
              <a:ext cx="951462" cy="951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3480318" y="2910037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8738" y="4809154"/>
            <a:ext cx="416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Alt-2.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일일한도를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원호 27"/>
          <p:cNvSpPr/>
          <p:nvPr/>
        </p:nvSpPr>
        <p:spPr>
          <a:xfrm rot="14845584" flipH="1">
            <a:off x="5620655" y="1665348"/>
            <a:ext cx="2703408" cy="2703406"/>
          </a:xfrm>
          <a:prstGeom prst="arc">
            <a:avLst>
              <a:gd name="adj1" fmla="val 15770633"/>
              <a:gd name="adj2" fmla="val 14778087"/>
            </a:avLst>
          </a:prstGeom>
          <a:ln w="76200" cap="rnd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433663" y="3342355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57205" y="5007875"/>
            <a:ext cx="6229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Alt-3.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시스템은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일일한도를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저장하고 사용자에게 제공한다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2" descr="C:\Users\동익\Desktop\ppt\coins-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86" y="1563148"/>
            <a:ext cx="1120844" cy="112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27465 0.1349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465 0.13496 L -0.01007 0.2969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28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</a:t>
            </a:r>
            <a:r>
              <a:rPr lang="en-US" altLang="ko-KR" dirty="0"/>
              <a:t>-</a:t>
            </a:r>
            <a:r>
              <a:rPr lang="ko-KR" altLang="en-US" dirty="0" smtClean="0"/>
              <a:t>가계부 추가</a:t>
            </a:r>
            <a:endParaRPr lang="ko-KR" altLang="en-US" dirty="0"/>
          </a:p>
        </p:txBody>
      </p:sp>
      <p:pic>
        <p:nvPicPr>
          <p:cNvPr id="2052" name="Picture 4" descr="C:\Users\동익\Desktop\ppt\system-setting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12" y="176200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40543" y="1799327"/>
            <a:ext cx="2559158" cy="2520000"/>
            <a:chOff x="781591" y="2144558"/>
            <a:chExt cx="2559158" cy="2520000"/>
          </a:xfrm>
        </p:grpSpPr>
        <p:pic>
          <p:nvPicPr>
            <p:cNvPr id="2050" name="Picture 2" descr="C:\Users\동익\Desktop\ppt\Case Stud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91" y="2144558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동익\Desktop\ppt\images 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87" y="2180398"/>
              <a:ext cx="951462" cy="951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3480318" y="2910037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9307" y="4809154"/>
            <a:ext cx="398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 가계부 추가를 요청한다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원호 27"/>
          <p:cNvSpPr/>
          <p:nvPr/>
        </p:nvSpPr>
        <p:spPr>
          <a:xfrm rot="14845584" flipH="1">
            <a:off x="5620655" y="1665348"/>
            <a:ext cx="2703408" cy="2703406"/>
          </a:xfrm>
          <a:prstGeom prst="arc">
            <a:avLst>
              <a:gd name="adj1" fmla="val 15770633"/>
              <a:gd name="adj2" fmla="val 14778087"/>
            </a:avLst>
          </a:prstGeom>
          <a:ln w="76200" cap="rnd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433663" y="3342355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8932" y="5018330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시스템은 가계부 정보 입력을 요청한다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3" descr="C:\Users\동익\Desktop\ppt\20151012_561baa13b9a65-210x2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0" y="1671517"/>
            <a:ext cx="987860" cy="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28" grpId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412128" y="3788106"/>
            <a:ext cx="1423658" cy="439803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99574" y="3792832"/>
            <a:ext cx="1423658" cy="439803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57210" y="3792832"/>
            <a:ext cx="1423658" cy="439803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29751" y="3792832"/>
            <a:ext cx="1423658" cy="439803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9022" y="2754775"/>
            <a:ext cx="193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68816" y="4332355"/>
            <a:ext cx="885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55323" y="3811494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단계</a:t>
            </a:r>
            <a:endParaRPr lang="en-US" altLang="ko-KR" sz="20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81753" y="4332355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설계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27865" y="3811494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단계</a:t>
            </a:r>
            <a:endParaRPr lang="en-US" altLang="ko-KR" sz="20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81893" y="4332355"/>
            <a:ext cx="519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ko-KR" altLang="en-US" sz="16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00408" y="3811494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단계</a:t>
            </a:r>
            <a:endParaRPr lang="en-US" altLang="ko-KR" sz="20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265" y="4714320"/>
            <a:ext cx="916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 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81752" y="4714320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설계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85139" y="5131008"/>
            <a:ext cx="1052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분석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98076" y="5131008"/>
            <a:ext cx="1052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설계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11541" y="5593995"/>
            <a:ext cx="1025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81368" y="4332355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소개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94188" y="3811494"/>
            <a:ext cx="151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소개</a:t>
            </a:r>
            <a:endParaRPr lang="en-US" altLang="ko-KR" sz="20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81367" y="4714320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pc="-1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en-US" altLang="ko-KR" sz="1600" b="1" spc="-12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1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</a:t>
            </a:r>
            <a:r>
              <a:rPr lang="en-US" altLang="ko-KR" dirty="0"/>
              <a:t>-</a:t>
            </a:r>
            <a:r>
              <a:rPr lang="ko-KR" altLang="en-US" dirty="0" smtClean="0"/>
              <a:t>가계부 추가</a:t>
            </a:r>
            <a:endParaRPr lang="ko-KR" altLang="en-US" dirty="0"/>
          </a:p>
        </p:txBody>
      </p:sp>
      <p:pic>
        <p:nvPicPr>
          <p:cNvPr id="2052" name="Picture 4" descr="C:\Users\동익\Desktop\ppt\system-setting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12" y="176200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40543" y="1799327"/>
            <a:ext cx="2559158" cy="2520000"/>
            <a:chOff x="781591" y="2144558"/>
            <a:chExt cx="2559158" cy="2520000"/>
          </a:xfrm>
        </p:grpSpPr>
        <p:pic>
          <p:nvPicPr>
            <p:cNvPr id="2050" name="Picture 2" descr="C:\Users\동익\Desktop\ppt\Case Stud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91" y="2144558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동익\Desktop\ppt\images 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87" y="2180398"/>
              <a:ext cx="951462" cy="951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3480318" y="2910037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9307" y="4818485"/>
            <a:ext cx="398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가계부 정보를 입력한다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원호 27"/>
          <p:cNvSpPr/>
          <p:nvPr/>
        </p:nvSpPr>
        <p:spPr>
          <a:xfrm rot="14845584" flipH="1">
            <a:off x="5620655" y="1665348"/>
            <a:ext cx="2703408" cy="2703406"/>
          </a:xfrm>
          <a:prstGeom prst="arc">
            <a:avLst>
              <a:gd name="adj1" fmla="val 15770633"/>
              <a:gd name="adj2" fmla="val 14778087"/>
            </a:avLst>
          </a:prstGeom>
          <a:ln w="76200" cap="rnd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433663" y="3342355"/>
            <a:ext cx="205038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47775" y="5089084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시스템은 가계부 정보를 저장하고 사용자에게 제공한다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2" descr="C:\Users\동익\Desktop\ppt\Floppy_disk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46" y="3598279"/>
            <a:ext cx="1082414" cy="10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86164" y="2663108"/>
            <a:ext cx="2172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날짜정보</a:t>
            </a:r>
            <a:r>
              <a:rPr lang="en-US" altLang="ko-KR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 err="1" smtClean="0">
                <a:solidFill>
                  <a:srgbClr val="FF0000"/>
                </a:solidFill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등록일시</a:t>
            </a:r>
            <a:r>
              <a:rPr lang="en-US" altLang="ko-KR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en-US" altLang="ko-KR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</a:t>
            </a:r>
            <a:r>
              <a:rPr lang="en-US" altLang="ko-KR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 smtClean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endParaRPr lang="ko-KR" altLang="en-US" sz="2000" b="1" dirty="0">
              <a:effectLst>
                <a:glow rad="190500">
                  <a:schemeClr val="bg1">
                    <a:alpha val="60000"/>
                  </a:schemeClr>
                </a:glo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93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28" grpId="0" animBg="1"/>
      <p:bldP spid="30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52456" y="3869414"/>
            <a:ext cx="1588992" cy="841482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15378" y="3837495"/>
            <a:ext cx="3468060" cy="91469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설계</a:t>
            </a:r>
            <a:r>
              <a:rPr lang="ko-KR" altLang="en-US" dirty="0" smtClean="0"/>
              <a:t> 단계</a:t>
            </a:r>
            <a:endParaRPr lang="ko-KR" altLang="en-US" dirty="0"/>
          </a:p>
        </p:txBody>
      </p:sp>
      <p:sp>
        <p:nvSpPr>
          <p:cNvPr id="5" name="순서도: 수동 연산 4"/>
          <p:cNvSpPr/>
          <p:nvPr/>
        </p:nvSpPr>
        <p:spPr>
          <a:xfrm rot="18286492">
            <a:off x="2808242" y="3766245"/>
            <a:ext cx="156902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연산 5"/>
          <p:cNvSpPr/>
          <p:nvPr/>
        </p:nvSpPr>
        <p:spPr>
          <a:xfrm rot="20171823">
            <a:off x="2980301" y="3572714"/>
            <a:ext cx="167464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57541" y="1651985"/>
            <a:ext cx="4487942" cy="4487942"/>
            <a:chOff x="2057541" y="1651985"/>
            <a:chExt cx="4487942" cy="4487942"/>
          </a:xfrm>
        </p:grpSpPr>
        <p:pic>
          <p:nvPicPr>
            <p:cNvPr id="18" name="Picture 3" descr="C:\Users\동익\Desktop\중간프로젝트\화면설계문서\자녀 달력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97" y="1703292"/>
              <a:ext cx="4375230" cy="442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모서리가 둥근 직사각형 92"/>
            <p:cNvSpPr/>
            <p:nvPr/>
          </p:nvSpPr>
          <p:spPr>
            <a:xfrm>
              <a:off x="2057541" y="1651985"/>
              <a:ext cx="4487942" cy="4487942"/>
            </a:xfrm>
            <a:prstGeom prst="roundRect">
              <a:avLst>
                <a:gd name="adj" fmla="val 3196"/>
              </a:avLst>
            </a:prstGeom>
            <a:noFill/>
            <a:ln w="82550">
              <a:solidFill>
                <a:srgbClr val="FA9F1B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설계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051666" y="46795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생활비 달력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C649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49638" y="5139593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Picture 3" descr="C:\Users\SY\Desktop\영수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60" y="730711"/>
            <a:ext cx="2160000" cy="198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동익\Desktop\중간프로젝트\화면설계문서\하고싶은말이있어요_원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56" y="1379410"/>
            <a:ext cx="2262302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동익\Desktop\중간프로젝트\화면설계문서\부모_지난 목표 성공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80" y="2630272"/>
            <a:ext cx="2160000" cy="18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동익\Desktop\중간프로젝트\화면설계문서\용돈이필요해요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07" y="3950072"/>
            <a:ext cx="2160000" cy="18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동익\Desktop\중간프로젝트\화면설계문서\일기 작성하기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60" y="5029732"/>
            <a:ext cx="2160000" cy="18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endCxn id="22" idx="1"/>
          </p:cNvCxnSpPr>
          <p:nvPr/>
        </p:nvCxnSpPr>
        <p:spPr>
          <a:xfrm flipV="1">
            <a:off x="4579620" y="1724597"/>
            <a:ext cx="575840" cy="2171359"/>
          </a:xfrm>
          <a:prstGeom prst="line">
            <a:avLst/>
          </a:prstGeom>
          <a:ln w="57150">
            <a:solidFill>
              <a:srgbClr val="FA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3075" idx="1"/>
          </p:cNvCxnSpPr>
          <p:nvPr/>
        </p:nvCxnSpPr>
        <p:spPr>
          <a:xfrm flipV="1">
            <a:off x="4579620" y="2243410"/>
            <a:ext cx="1888836" cy="1566590"/>
          </a:xfrm>
          <a:prstGeom prst="line">
            <a:avLst/>
          </a:prstGeom>
          <a:ln w="57150">
            <a:solidFill>
              <a:srgbClr val="FA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3074" idx="1"/>
          </p:cNvCxnSpPr>
          <p:nvPr/>
        </p:nvCxnSpPr>
        <p:spPr>
          <a:xfrm flipV="1">
            <a:off x="4579620" y="3544406"/>
            <a:ext cx="2434860" cy="265594"/>
          </a:xfrm>
          <a:prstGeom prst="line">
            <a:avLst/>
          </a:prstGeom>
          <a:ln w="57150">
            <a:solidFill>
              <a:srgbClr val="FA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3" idx="1"/>
          </p:cNvCxnSpPr>
          <p:nvPr/>
        </p:nvCxnSpPr>
        <p:spPr>
          <a:xfrm flipH="1" flipV="1">
            <a:off x="4579620" y="3810000"/>
            <a:ext cx="1939987" cy="1054206"/>
          </a:xfrm>
          <a:prstGeom prst="line">
            <a:avLst/>
          </a:prstGeom>
          <a:ln w="57150">
            <a:solidFill>
              <a:srgbClr val="FA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1" idx="1"/>
          </p:cNvCxnSpPr>
          <p:nvPr/>
        </p:nvCxnSpPr>
        <p:spPr>
          <a:xfrm flipH="1" flipV="1">
            <a:off x="4579620" y="3810000"/>
            <a:ext cx="575840" cy="2133866"/>
          </a:xfrm>
          <a:prstGeom prst="line">
            <a:avLst/>
          </a:prstGeom>
          <a:ln w="57150">
            <a:solidFill>
              <a:srgbClr val="FA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21545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92" grpId="0"/>
      <p:bldP spid="9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003024" y="1559600"/>
            <a:ext cx="1722855" cy="4361087"/>
            <a:chOff x="5003024" y="1559600"/>
            <a:chExt cx="1722855" cy="4361087"/>
          </a:xfrm>
        </p:grpSpPr>
        <p:grpSp>
          <p:nvGrpSpPr>
            <p:cNvPr id="49" name="그룹 48"/>
            <p:cNvGrpSpPr/>
            <p:nvPr/>
          </p:nvGrpSpPr>
          <p:grpSpPr>
            <a:xfrm>
              <a:off x="5316342" y="4711390"/>
              <a:ext cx="1409537" cy="429508"/>
              <a:chOff x="1341943" y="4181254"/>
              <a:chExt cx="1478290" cy="68855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369168" y="4181254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메모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341943" y="4592806"/>
                <a:ext cx="1478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F001_M_P1_11.txt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019807" y="5487660"/>
              <a:ext cx="1401484" cy="433027"/>
              <a:chOff x="604351" y="4392022"/>
              <a:chExt cx="2248719" cy="66986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04351" y="4392022"/>
                <a:ext cx="196881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가계부 일일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7453" y="4784885"/>
                <a:ext cx="15456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F001_BU_P1_11.txt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488352" y="3055682"/>
              <a:ext cx="970263" cy="446787"/>
              <a:chOff x="6029373" y="4327725"/>
              <a:chExt cx="1577401" cy="75270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029373" y="4327725"/>
                <a:ext cx="962123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일기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146118" y="4803427"/>
                <a:ext cx="14606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F001_D_C1_11.txt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135251" y="2272686"/>
              <a:ext cx="1242965" cy="436236"/>
              <a:chOff x="801016" y="4028994"/>
              <a:chExt cx="2221284" cy="76385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01016" y="4028994"/>
                <a:ext cx="1786066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저축 목표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09495" y="4515853"/>
                <a:ext cx="1112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F001_G_4.txt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003024" y="3849229"/>
              <a:ext cx="1335248" cy="515401"/>
              <a:chOff x="649700" y="4501323"/>
              <a:chExt cx="2804989" cy="78225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49700" y="4501323"/>
                <a:ext cx="1968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가계부 상세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16474" y="5006575"/>
                <a:ext cx="1438215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F001_B_P1_11.txt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5400321" y="1559600"/>
              <a:ext cx="1174343" cy="458468"/>
              <a:chOff x="659179" y="4415624"/>
              <a:chExt cx="1239637" cy="458468"/>
            </a:xfrm>
          </p:grpSpPr>
          <p:sp>
            <p:nvSpPr>
              <p:cNvPr id="104" name="액자 103"/>
              <p:cNvSpPr/>
              <p:nvPr/>
            </p:nvSpPr>
            <p:spPr>
              <a:xfrm>
                <a:off x="659179" y="4415624"/>
                <a:ext cx="1239637" cy="458468"/>
              </a:xfrm>
              <a:prstGeom prst="frame">
                <a:avLst>
                  <a:gd name="adj1" fmla="val 1239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28103" y="4455530"/>
                <a:ext cx="1097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/>
                  <a:t>월 단위</a:t>
                </a:r>
                <a:endParaRPr lang="ko-KR" altLang="en-US" b="1" dirty="0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2395913" y="1524628"/>
            <a:ext cx="1243226" cy="1123699"/>
            <a:chOff x="2395913" y="1524628"/>
            <a:chExt cx="1243226" cy="1123699"/>
          </a:xfrm>
        </p:grpSpPr>
        <p:grpSp>
          <p:nvGrpSpPr>
            <p:cNvPr id="69" name="그룹 68"/>
            <p:cNvGrpSpPr/>
            <p:nvPr/>
          </p:nvGrpSpPr>
          <p:grpSpPr>
            <a:xfrm>
              <a:off x="2395913" y="2225491"/>
              <a:ext cx="1007198" cy="422836"/>
              <a:chOff x="-43678" y="4908339"/>
              <a:chExt cx="2444263" cy="84567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-43678" y="4908339"/>
                <a:ext cx="13740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11450" y="5477011"/>
                <a:ext cx="1289135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MemberInfo.txt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2470561" y="1524628"/>
              <a:ext cx="1168578" cy="458468"/>
              <a:chOff x="660173" y="1347102"/>
              <a:chExt cx="836737" cy="458468"/>
            </a:xfrm>
          </p:grpSpPr>
          <p:sp>
            <p:nvSpPr>
              <p:cNvPr id="110" name="액자 109"/>
              <p:cNvSpPr/>
              <p:nvPr/>
            </p:nvSpPr>
            <p:spPr>
              <a:xfrm>
                <a:off x="660173" y="1347102"/>
                <a:ext cx="836737" cy="458468"/>
              </a:xfrm>
              <a:prstGeom prst="frame">
                <a:avLst>
                  <a:gd name="adj1" fmla="val 1239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32665" y="1391670"/>
                <a:ext cx="47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/>
                  <a:t>단</a:t>
                </a:r>
                <a:r>
                  <a:rPr lang="ko-KR" altLang="en-US" b="1" dirty="0"/>
                  <a:t>일</a:t>
                </a: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2348880" y="3344219"/>
            <a:ext cx="1379093" cy="1106056"/>
            <a:chOff x="2348880" y="3344219"/>
            <a:chExt cx="1379093" cy="1106056"/>
          </a:xfrm>
        </p:grpSpPr>
        <p:grpSp>
          <p:nvGrpSpPr>
            <p:cNvPr id="59" name="그룹 58"/>
            <p:cNvGrpSpPr/>
            <p:nvPr/>
          </p:nvGrpSpPr>
          <p:grpSpPr>
            <a:xfrm>
              <a:off x="2348880" y="4063338"/>
              <a:ext cx="1012734" cy="386937"/>
              <a:chOff x="738031" y="4684593"/>
              <a:chExt cx="1821629" cy="99809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738031" y="4684593"/>
                <a:ext cx="1249176" cy="33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용돈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475157" y="5405685"/>
                <a:ext cx="1084503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F001_A_11.txt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2481642" y="3344219"/>
              <a:ext cx="1246331" cy="458468"/>
              <a:chOff x="4885737" y="2141837"/>
              <a:chExt cx="1246331" cy="458468"/>
            </a:xfrm>
          </p:grpSpPr>
          <p:sp>
            <p:nvSpPr>
              <p:cNvPr id="112" name="액자 111"/>
              <p:cNvSpPr/>
              <p:nvPr/>
            </p:nvSpPr>
            <p:spPr>
              <a:xfrm>
                <a:off x="4885737" y="2141837"/>
                <a:ext cx="1246331" cy="458468"/>
              </a:xfrm>
              <a:prstGeom prst="frame">
                <a:avLst>
                  <a:gd name="adj1" fmla="val 1239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899122" y="2204454"/>
                <a:ext cx="1232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/>
                  <a:t>분기 단위</a:t>
                </a:r>
                <a:endParaRPr lang="ko-KR" altLang="en-US" b="1" dirty="0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2403932" y="5048064"/>
            <a:ext cx="1314988" cy="1217942"/>
            <a:chOff x="2403932" y="5048064"/>
            <a:chExt cx="1314988" cy="1217942"/>
          </a:xfrm>
        </p:grpSpPr>
        <p:grpSp>
          <p:nvGrpSpPr>
            <p:cNvPr id="39" name="그룹 38"/>
            <p:cNvGrpSpPr/>
            <p:nvPr/>
          </p:nvGrpSpPr>
          <p:grpSpPr>
            <a:xfrm>
              <a:off x="2403932" y="5769408"/>
              <a:ext cx="1028429" cy="496598"/>
              <a:chOff x="393518" y="4239554"/>
              <a:chExt cx="1374094" cy="863805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93518" y="4239554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</a:t>
                </a:r>
                <a:r>
                  <a:rPr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</a:t>
                </a:r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69232" y="4826359"/>
                <a:ext cx="1098380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F001_R_1.txt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2497239" y="5048064"/>
              <a:ext cx="1221681" cy="458468"/>
              <a:chOff x="3114640" y="2080471"/>
              <a:chExt cx="1221681" cy="458468"/>
            </a:xfrm>
          </p:grpSpPr>
          <p:sp>
            <p:nvSpPr>
              <p:cNvPr id="115" name="액자 114"/>
              <p:cNvSpPr/>
              <p:nvPr/>
            </p:nvSpPr>
            <p:spPr>
              <a:xfrm>
                <a:off x="3114640" y="2080471"/>
                <a:ext cx="1221681" cy="458468"/>
              </a:xfrm>
              <a:prstGeom prst="frame">
                <a:avLst>
                  <a:gd name="adj1" fmla="val 1239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222240" y="2141837"/>
                <a:ext cx="1114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년</a:t>
                </a:r>
                <a:r>
                  <a:rPr lang="ko-KR" altLang="en-US" b="1" dirty="0" smtClean="0"/>
                  <a:t> 단위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5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483655" y="1448238"/>
            <a:ext cx="6176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저축 목표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저축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분기정보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03165" y="2788623"/>
            <a:ext cx="4137670" cy="2965386"/>
            <a:chOff x="397060" y="2788623"/>
            <a:chExt cx="4137670" cy="2965386"/>
          </a:xfrm>
        </p:grpSpPr>
        <p:sp>
          <p:nvSpPr>
            <p:cNvPr id="91" name="TextBox 90"/>
            <p:cNvSpPr txBox="1"/>
            <p:nvPr/>
          </p:nvSpPr>
          <p:spPr>
            <a:xfrm>
              <a:off x="1451833" y="5016957"/>
              <a:ext cx="17860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저축 목표 정보 파일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09495" y="5477010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F001_G_4.txt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397060" y="2788623"/>
              <a:ext cx="4137670" cy="1915774"/>
            </a:xfrm>
            <a:prstGeom prst="roundRect">
              <a:avLst>
                <a:gd name="adj" fmla="val 3196"/>
              </a:avLst>
            </a:prstGeom>
            <a:solidFill>
              <a:schemeClr val="bg1"/>
            </a:solidFill>
            <a:ln w="82550">
              <a:solidFill>
                <a:srgbClr val="FA9F1B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97060" y="2989004"/>
              <a:ext cx="40895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등록코드 분기 목표 제목 목표 금액 시작기간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달성율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060" y="3327558"/>
              <a:ext cx="40895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등록코드 분기 목표 제목 목표 금액 시작기간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달성율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7060" y="3666112"/>
              <a:ext cx="40895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등록코드 분기 목표 제목 목표 금액 시작기간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달성율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20663" y="4004666"/>
              <a:ext cx="2423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32850" y="2788623"/>
            <a:ext cx="3332970" cy="2965386"/>
            <a:chOff x="5132850" y="2788623"/>
            <a:chExt cx="3332970" cy="2965386"/>
          </a:xfrm>
        </p:grpSpPr>
        <p:sp>
          <p:nvSpPr>
            <p:cNvPr id="23" name="TextBox 22"/>
            <p:cNvSpPr txBox="1"/>
            <p:nvPr/>
          </p:nvSpPr>
          <p:spPr>
            <a:xfrm>
              <a:off x="6318270" y="5016957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일기 파일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9007" y="5477010"/>
              <a:ext cx="146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F001_D_C1_11.txt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132850" y="2788623"/>
              <a:ext cx="3332970" cy="1915774"/>
            </a:xfrm>
            <a:prstGeom prst="roundRect">
              <a:avLst>
                <a:gd name="adj" fmla="val 3196"/>
              </a:avLst>
            </a:prstGeom>
            <a:solidFill>
              <a:schemeClr val="bg1"/>
            </a:solidFill>
            <a:ln w="82550">
              <a:solidFill>
                <a:srgbClr val="FA9F1B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8812" y="2989004"/>
              <a:ext cx="8707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등록코드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44078" y="3327558"/>
              <a:ext cx="32624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 정보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제목 내용 날씨 정보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4099" y="4004666"/>
              <a:ext cx="2423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44078" y="3646713"/>
              <a:ext cx="32624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 정보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제목 내용 날씨 정보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99071" y="1448238"/>
            <a:ext cx="5945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7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997143" y="1448238"/>
            <a:ext cx="7149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가계부 상세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상세파일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43019" y="2788623"/>
            <a:ext cx="6057963" cy="2965386"/>
            <a:chOff x="-293401" y="2788623"/>
            <a:chExt cx="6057963" cy="2965386"/>
          </a:xfrm>
        </p:grpSpPr>
        <p:sp>
          <p:nvSpPr>
            <p:cNvPr id="91" name="TextBox 90"/>
            <p:cNvSpPr txBox="1"/>
            <p:nvPr/>
          </p:nvSpPr>
          <p:spPr>
            <a:xfrm>
              <a:off x="1721518" y="5016957"/>
              <a:ext cx="1968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가계부 상세 정보 파일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16475" y="5477010"/>
              <a:ext cx="1438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F001_B_P1_11.txt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-293401" y="2788623"/>
              <a:ext cx="6057963" cy="1915774"/>
            </a:xfrm>
            <a:prstGeom prst="roundRect">
              <a:avLst>
                <a:gd name="adj" fmla="val 3196"/>
              </a:avLst>
            </a:prstGeom>
            <a:solidFill>
              <a:schemeClr val="bg1"/>
            </a:solidFill>
            <a:ln w="82550">
              <a:solidFill>
                <a:srgbClr val="FA9F1B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270541" y="3006357"/>
              <a:ext cx="8707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등록코드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92642" y="3327558"/>
              <a:ext cx="60083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날짜정보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등록카테고리 상세 카테고리 거래내용 거래금액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0348" y="4305526"/>
              <a:ext cx="2423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92642" y="3642685"/>
              <a:ext cx="60083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날짜정보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등록카테고리 상세 카테고리 거래내용 거래금액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292642" y="3965850"/>
              <a:ext cx="60083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날짜정보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등록카테고리 상세 카테고리 거래내용 거래금액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404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968289" y="1448238"/>
            <a:ext cx="7207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가계부 일일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1641" y="2776097"/>
            <a:ext cx="3230880" cy="2977912"/>
            <a:chOff x="464821" y="2776097"/>
            <a:chExt cx="3230880" cy="2977912"/>
          </a:xfrm>
        </p:grpSpPr>
        <p:grpSp>
          <p:nvGrpSpPr>
            <p:cNvPr id="5" name="그룹 4"/>
            <p:cNvGrpSpPr/>
            <p:nvPr/>
          </p:nvGrpSpPr>
          <p:grpSpPr>
            <a:xfrm>
              <a:off x="464821" y="2776097"/>
              <a:ext cx="3230880" cy="2579414"/>
              <a:chOff x="1120141" y="2776097"/>
              <a:chExt cx="3230880" cy="2579414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721518" y="5016957"/>
                <a:ext cx="19688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가계부 일일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1120141" y="2776097"/>
                <a:ext cx="3230880" cy="1915774"/>
              </a:xfrm>
              <a:prstGeom prst="roundRect">
                <a:avLst>
                  <a:gd name="adj" fmla="val 3196"/>
                </a:avLst>
              </a:prstGeom>
              <a:solidFill>
                <a:schemeClr val="bg1"/>
              </a:solidFill>
              <a:ln w="82550">
                <a:solidFill>
                  <a:srgbClr val="FA9F1B"/>
                </a:solidFill>
              </a:ln>
              <a:effectLst>
                <a:outerShdw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161752" y="3006357"/>
                <a:ext cx="14285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</a:t>
                </a:r>
                <a:r>
                  <a:rPr lang="ko-KR" altLang="en-US" sz="15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총잔액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5252" y="3327558"/>
                <a:ext cx="31325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칭찬여부 </a:t>
                </a:r>
                <a:r>
                  <a:rPr lang="ko-KR" altLang="en-US" sz="15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일일한도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590348" y="4305526"/>
                <a:ext cx="2423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5252" y="3650723"/>
                <a:ext cx="31325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칭찬여부 </a:t>
                </a:r>
                <a:r>
                  <a:rPr lang="ko-KR" altLang="en-US" sz="15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일일한도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45252" y="3973888"/>
                <a:ext cx="31325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칭찬여부 </a:t>
                </a:r>
                <a:r>
                  <a:rPr lang="ko-KR" altLang="en-US" sz="15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일일한도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307453" y="5477010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F001_BU_P1_11.txt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34442" y="2788623"/>
            <a:ext cx="4328881" cy="2965386"/>
            <a:chOff x="-90849" y="2788623"/>
            <a:chExt cx="4328881" cy="2965386"/>
          </a:xfrm>
        </p:grpSpPr>
        <p:grpSp>
          <p:nvGrpSpPr>
            <p:cNvPr id="21" name="그룹 20"/>
            <p:cNvGrpSpPr/>
            <p:nvPr/>
          </p:nvGrpSpPr>
          <p:grpSpPr>
            <a:xfrm>
              <a:off x="-90849" y="2788623"/>
              <a:ext cx="4328881" cy="2566888"/>
              <a:chOff x="564471" y="2788623"/>
              <a:chExt cx="4328881" cy="256688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18613" y="5016957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</a:t>
                </a:r>
                <a:r>
                  <a:rPr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</a:t>
                </a:r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593050" y="2788623"/>
                <a:ext cx="4300302" cy="1915774"/>
              </a:xfrm>
              <a:prstGeom prst="roundRect">
                <a:avLst>
                  <a:gd name="adj" fmla="val 3196"/>
                </a:avLst>
              </a:prstGeom>
              <a:solidFill>
                <a:schemeClr val="bg1"/>
              </a:solidFill>
              <a:ln w="82550">
                <a:solidFill>
                  <a:srgbClr val="FA9F1B"/>
                </a:solidFill>
              </a:ln>
              <a:effectLst>
                <a:outerShdw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590348" y="4305526"/>
                <a:ext cx="2423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471" y="3329522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연도정보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카테고리 금액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64471" y="3667559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연도정보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카테고리 금액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64471" y="3982361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연도정보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카테고리 금액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64471" y="3004393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연도정보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카테고리 금액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31069" y="5477010"/>
              <a:ext cx="1098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F001_R_1.txt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627122" y="1448238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결산정보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연도정보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078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369842" y="1448238"/>
            <a:ext cx="646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72007" y="2788623"/>
            <a:ext cx="2670149" cy="2965386"/>
            <a:chOff x="745187" y="2788623"/>
            <a:chExt cx="2670149" cy="2965386"/>
          </a:xfrm>
        </p:grpSpPr>
        <p:grpSp>
          <p:nvGrpSpPr>
            <p:cNvPr id="5" name="그룹 4"/>
            <p:cNvGrpSpPr/>
            <p:nvPr/>
          </p:nvGrpSpPr>
          <p:grpSpPr>
            <a:xfrm>
              <a:off x="745187" y="2788623"/>
              <a:ext cx="2670149" cy="2569885"/>
              <a:chOff x="1400507" y="2788623"/>
              <a:chExt cx="2670149" cy="2569885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2024488" y="5019954"/>
                <a:ext cx="13740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메모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1400507" y="2788623"/>
                <a:ext cx="2670149" cy="1915774"/>
              </a:xfrm>
              <a:prstGeom prst="roundRect">
                <a:avLst>
                  <a:gd name="adj" fmla="val 3196"/>
                </a:avLst>
              </a:prstGeom>
              <a:solidFill>
                <a:schemeClr val="bg1"/>
              </a:solidFill>
              <a:ln w="82550">
                <a:solidFill>
                  <a:srgbClr val="FA9F1B"/>
                </a:solidFill>
              </a:ln>
              <a:effectLst>
                <a:outerShdw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436972" y="3004393"/>
                <a:ext cx="95782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88293" y="3327558"/>
                <a:ext cx="24465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제목 내용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590348" y="4305526"/>
                <a:ext cx="2423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88293" y="3650721"/>
                <a:ext cx="24465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제목 내용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88293" y="3982360"/>
                <a:ext cx="24465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제목 내용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341116" y="5477010"/>
              <a:ext cx="1478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F001_M_P1_11.txt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17998" y="2788623"/>
            <a:ext cx="4761769" cy="2965386"/>
            <a:chOff x="-90849" y="2788623"/>
            <a:chExt cx="4328881" cy="2965386"/>
          </a:xfrm>
        </p:grpSpPr>
        <p:grpSp>
          <p:nvGrpSpPr>
            <p:cNvPr id="21" name="그룹 20"/>
            <p:cNvGrpSpPr/>
            <p:nvPr/>
          </p:nvGrpSpPr>
          <p:grpSpPr>
            <a:xfrm>
              <a:off x="-90849" y="2788623"/>
              <a:ext cx="4328881" cy="2566888"/>
              <a:chOff x="564471" y="2788623"/>
              <a:chExt cx="4328881" cy="256688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18613" y="5016957"/>
                <a:ext cx="1249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용돈 정보 파일</a:t>
                </a:r>
                <a:endPara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593050" y="2788623"/>
                <a:ext cx="4300302" cy="1915774"/>
              </a:xfrm>
              <a:prstGeom prst="roundRect">
                <a:avLst>
                  <a:gd name="adj" fmla="val 3196"/>
                </a:avLst>
              </a:prstGeom>
              <a:solidFill>
                <a:schemeClr val="bg1"/>
              </a:solidFill>
              <a:ln w="82550">
                <a:solidFill>
                  <a:srgbClr val="FA9F1B"/>
                </a:solidFill>
              </a:ln>
              <a:effectLst>
                <a:outerShdw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64471" y="3006357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내용 지급여부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590348" y="4305526"/>
                <a:ext cx="2423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471" y="3329522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내용 지급여부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4471" y="3650722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내용 지급여부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64471" y="3982361"/>
                <a:ext cx="42829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등록코드 날짜정보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5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카테고리 금액 내용 지급여부</a:t>
                </a:r>
                <a:endPara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38007" y="5477010"/>
              <a:ext cx="10845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F001_A_11.txt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39091" y="1448238"/>
            <a:ext cx="5889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용돈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가족코드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용돈정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Symbol_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월정보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28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설계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649839" y="1448238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파일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MemeberInfo.txt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52105" y="2788623"/>
            <a:ext cx="7391767" cy="2965386"/>
            <a:chOff x="-984315" y="2788623"/>
            <a:chExt cx="7391767" cy="2965386"/>
          </a:xfrm>
        </p:grpSpPr>
        <p:sp>
          <p:nvSpPr>
            <p:cNvPr id="91" name="TextBox 90"/>
            <p:cNvSpPr txBox="1"/>
            <p:nvPr/>
          </p:nvSpPr>
          <p:spPr>
            <a:xfrm>
              <a:off x="2031263" y="5004714"/>
              <a:ext cx="1374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파일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91013" y="5477010"/>
              <a:ext cx="1289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MemberInfo.txt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-929487" y="2788623"/>
              <a:ext cx="7330135" cy="1915774"/>
            </a:xfrm>
            <a:prstGeom prst="roundRect">
              <a:avLst>
                <a:gd name="adj" fmla="val 3196"/>
              </a:avLst>
            </a:prstGeom>
            <a:solidFill>
              <a:schemeClr val="bg1"/>
            </a:solidFill>
            <a:ln w="82550">
              <a:solidFill>
                <a:srgbClr val="FA9F1B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984315" y="3327558"/>
              <a:ext cx="73917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가족코드 등록코드 이름 아이디 비밀번호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생년월일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비밀번호찾기질문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비밀번호찾기답</a:t>
              </a:r>
              <a:r>
                <a:rPr lang="ko-KR" altLang="en-US" sz="15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0348" y="4305526"/>
              <a:ext cx="2423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84315" y="3650723"/>
              <a:ext cx="73917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가족코드 등록코드 이름 아이디 비밀번호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생년월일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비밀번호찾기질문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비밀번호찾기답</a:t>
              </a:r>
              <a:r>
                <a:rPr lang="ko-KR" altLang="en-US" sz="15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984315" y="3982361"/>
              <a:ext cx="73917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가족코드 등록코드 이름 아이디 비밀번호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생년월일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비밀번호찾기질문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비밀번호찾기답</a:t>
              </a:r>
              <a:r>
                <a:rPr lang="ko-KR" altLang="en-US" sz="15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84315" y="3009631"/>
              <a:ext cx="73917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가족코드 등록코드 이름 아이디 비밀번호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생년월일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비밀번호찾기질문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비밀번호찾기답</a:t>
              </a:r>
              <a:r>
                <a:rPr lang="ko-KR" altLang="en-US" sz="15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018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7024200" y="-56463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4C8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9878365" y="-56463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2C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6708" y="4223605"/>
            <a:ext cx="1765730" cy="1528114"/>
            <a:chOff x="821803" y="2553791"/>
            <a:chExt cx="1765730" cy="1528114"/>
          </a:xfrm>
          <a:solidFill>
            <a:srgbClr val="FFFFCC"/>
          </a:solidFill>
        </p:grpSpPr>
        <p:sp>
          <p:nvSpPr>
            <p:cNvPr id="39" name="모서리가 둥근 직사각형 38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MainUI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84865" y="4133641"/>
            <a:ext cx="1765730" cy="1528114"/>
            <a:chOff x="821803" y="2553791"/>
            <a:chExt cx="1765730" cy="1528114"/>
          </a:xfrm>
          <a:solidFill>
            <a:srgbClr val="FF9999"/>
          </a:solidFill>
        </p:grpSpPr>
        <p:sp>
          <p:nvSpPr>
            <p:cNvPr id="43" name="모서리가 둥근 직사각형 42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DayAccountUI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460363" y="-216534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TodayLimit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876990" y="-2219746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6" name="모서리가 둥근 직사각형 75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OneHistory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cxnSp>
        <p:nvCxnSpPr>
          <p:cNvPr id="87" name="직선 연결선 86"/>
          <p:cNvCxnSpPr>
            <a:endCxn id="88" idx="1"/>
          </p:cNvCxnSpPr>
          <p:nvPr/>
        </p:nvCxnSpPr>
        <p:spPr>
          <a:xfrm flipH="1">
            <a:off x="1941254" y="2603026"/>
            <a:ext cx="147235" cy="1196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다이아몬드 87"/>
          <p:cNvSpPr/>
          <p:nvPr/>
        </p:nvSpPr>
        <p:spPr>
          <a:xfrm rot="6228217">
            <a:off x="1684837" y="3849431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>
            <a:stCxn id="44" idx="1"/>
            <a:endCxn id="90" idx="1"/>
          </p:cNvCxnSpPr>
          <p:nvPr/>
        </p:nvCxnSpPr>
        <p:spPr>
          <a:xfrm flipH="1">
            <a:off x="2631170" y="4893888"/>
            <a:ext cx="1353695" cy="68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다이아몬드 89"/>
          <p:cNvSpPr/>
          <p:nvPr/>
        </p:nvSpPr>
        <p:spPr>
          <a:xfrm rot="10928841">
            <a:off x="2217269" y="4802654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3215555" y="1030012"/>
            <a:ext cx="1405308" cy="121619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6" name="모서리가 둥근 직사각형 95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</a:rPr>
                <a:t>MoneyEdit</a:t>
              </a:r>
              <a:endParaRPr lang="en-US" altLang="ko-KR" sz="1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103" name="직선 연결선 102"/>
          <p:cNvCxnSpPr>
            <a:stCxn id="124" idx="1"/>
            <a:endCxn id="104" idx="1"/>
          </p:cNvCxnSpPr>
          <p:nvPr/>
        </p:nvCxnSpPr>
        <p:spPr>
          <a:xfrm flipH="1">
            <a:off x="6174739" y="2603026"/>
            <a:ext cx="2725262" cy="15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다이아몬드 103"/>
          <p:cNvSpPr/>
          <p:nvPr/>
        </p:nvSpPr>
        <p:spPr>
          <a:xfrm rot="8983444">
            <a:off x="5788930" y="4084738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>
            <a:endCxn id="110" idx="1"/>
          </p:cNvCxnSpPr>
          <p:nvPr/>
        </p:nvCxnSpPr>
        <p:spPr>
          <a:xfrm flipH="1" flipV="1">
            <a:off x="6202976" y="4884237"/>
            <a:ext cx="2894303" cy="43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다이아몬드 109"/>
          <p:cNvSpPr/>
          <p:nvPr/>
        </p:nvSpPr>
        <p:spPr>
          <a:xfrm rot="10800000">
            <a:off x="5788930" y="4732625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8900001" y="1842779"/>
            <a:ext cx="1765730" cy="1528114"/>
            <a:chOff x="821803" y="2553791"/>
            <a:chExt cx="1765730" cy="1528114"/>
          </a:xfrm>
          <a:solidFill>
            <a:srgbClr val="FF9999"/>
          </a:solidFill>
        </p:grpSpPr>
        <p:sp>
          <p:nvSpPr>
            <p:cNvPr id="123" name="모서리가 둥근 직사각형 122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AddMoneyUI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900001" y="4270819"/>
            <a:ext cx="1765730" cy="1542483"/>
            <a:chOff x="821803" y="2553791"/>
            <a:chExt cx="1765730" cy="1542483"/>
          </a:xfrm>
          <a:solidFill>
            <a:srgbClr val="FF9999"/>
          </a:solidFill>
        </p:grpSpPr>
        <p:sp>
          <p:nvSpPr>
            <p:cNvPr id="127" name="모서리가 둥근 직사각형 126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SetDayLimitUI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821803" y="3602450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4797668" y="836532"/>
            <a:ext cx="1405308" cy="121619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3" name="모서리가 둥근 직사각형 142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</a:rPr>
                <a:t>TodayLimit</a:t>
              </a:r>
              <a:endParaRPr lang="en-US" altLang="ko-KR" sz="1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489784" y="1429100"/>
            <a:ext cx="1405308" cy="121619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7" name="모서리가 둥근 직사각형 146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</a:rPr>
                <a:t>DayAccountLabelListener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431389" y="836532"/>
            <a:ext cx="1405308" cy="121619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2" name="모서리가 둥근 직사각형 151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/>
                  </a:solidFill>
                </a:rPr>
                <a:t>OneHistoryMouseListener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155" name="직선 연결선 154"/>
          <p:cNvCxnSpPr>
            <a:stCxn id="98" idx="2"/>
            <a:endCxn id="168" idx="1"/>
          </p:cNvCxnSpPr>
          <p:nvPr/>
        </p:nvCxnSpPr>
        <p:spPr>
          <a:xfrm>
            <a:off x="3918209" y="2246206"/>
            <a:ext cx="443399" cy="14709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145" idx="2"/>
            <a:endCxn id="163" idx="1"/>
          </p:cNvCxnSpPr>
          <p:nvPr/>
        </p:nvCxnSpPr>
        <p:spPr>
          <a:xfrm flipH="1">
            <a:off x="4977392" y="2052726"/>
            <a:ext cx="522930" cy="16393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54" idx="2"/>
            <a:endCxn id="165" idx="1"/>
          </p:cNvCxnSpPr>
          <p:nvPr/>
        </p:nvCxnSpPr>
        <p:spPr>
          <a:xfrm flipH="1">
            <a:off x="5810115" y="2052726"/>
            <a:ext cx="1323928" cy="1715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다이아몬드 162"/>
          <p:cNvSpPr/>
          <p:nvPr/>
        </p:nvSpPr>
        <p:spPr>
          <a:xfrm rot="6374394">
            <a:off x="4712473" y="3739201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다이아몬드 164"/>
          <p:cNvSpPr/>
          <p:nvPr/>
        </p:nvSpPr>
        <p:spPr>
          <a:xfrm rot="7584884">
            <a:off x="5480198" y="3783649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/>
          <p:cNvSpPr/>
          <p:nvPr/>
        </p:nvSpPr>
        <p:spPr>
          <a:xfrm rot="4294096">
            <a:off x="4220041" y="3761907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7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317462" y="3846266"/>
            <a:ext cx="3006892" cy="841482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2983" y="3825921"/>
            <a:ext cx="4752850" cy="91469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8" name="순서도: 수동 연산 7"/>
          <p:cNvSpPr/>
          <p:nvPr/>
        </p:nvSpPr>
        <p:spPr>
          <a:xfrm rot="18286492">
            <a:off x="2068803" y="3743097"/>
            <a:ext cx="142638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동 연산 8"/>
          <p:cNvSpPr/>
          <p:nvPr/>
        </p:nvSpPr>
        <p:spPr>
          <a:xfrm rot="20171823">
            <a:off x="2241342" y="3549566"/>
            <a:ext cx="152240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7024200" y="-56463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4C8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9878365" y="-56463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2C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4921953" y="1648415"/>
            <a:ext cx="1765730" cy="152811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8" name="모서리가 둥근 직사각형 67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EditBtnListener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460363" y="-216534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TodayLimit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876990" y="-2219746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6" name="모서리가 둥근 직사각형 75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OneHistory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cxnSp>
        <p:nvCxnSpPr>
          <p:cNvPr id="87" name="직선 연결선 86"/>
          <p:cNvCxnSpPr>
            <a:stCxn id="70" idx="1"/>
            <a:endCxn id="88" idx="1"/>
          </p:cNvCxnSpPr>
          <p:nvPr/>
        </p:nvCxnSpPr>
        <p:spPr>
          <a:xfrm flipH="1" flipV="1">
            <a:off x="1876686" y="2617474"/>
            <a:ext cx="3045267" cy="312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다이아몬드 87"/>
          <p:cNvSpPr/>
          <p:nvPr/>
        </p:nvSpPr>
        <p:spPr>
          <a:xfrm rot="11040130">
            <a:off x="1463145" y="2451413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4115699" y="5329886"/>
            <a:ext cx="1765730" cy="152811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RegisterLimit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293798" y="880548"/>
            <a:ext cx="1871059" cy="152811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6" name="모서리가 둥근 직사각형 95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CategoryListener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-303196" y="1842779"/>
            <a:ext cx="1765730" cy="1528114"/>
            <a:chOff x="821803" y="2553791"/>
            <a:chExt cx="1765730" cy="1528114"/>
          </a:xfrm>
          <a:solidFill>
            <a:srgbClr val="FFFFCC"/>
          </a:solidFill>
        </p:grpSpPr>
        <p:sp>
          <p:nvSpPr>
            <p:cNvPr id="100" name="모서리가 둥근 직사각형 9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AddMoneyUI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-303196" y="4270819"/>
            <a:ext cx="1765730" cy="1528114"/>
            <a:chOff x="821803" y="2553791"/>
            <a:chExt cx="1765730" cy="1528114"/>
          </a:xfrm>
          <a:solidFill>
            <a:srgbClr val="FF9999"/>
          </a:solidFill>
        </p:grpSpPr>
        <p:sp>
          <p:nvSpPr>
            <p:cNvPr id="106" name="모서리가 둥근 직사각형 105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SetDayLimitUI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821718" y="3421395"/>
            <a:ext cx="1966200" cy="1528114"/>
            <a:chOff x="821803" y="2553791"/>
            <a:chExt cx="1765730" cy="152811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M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odifyBtnListener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직선 연결선 63"/>
          <p:cNvCxnSpPr>
            <a:stCxn id="59" idx="1"/>
            <a:endCxn id="111" idx="1"/>
          </p:cNvCxnSpPr>
          <p:nvPr/>
        </p:nvCxnSpPr>
        <p:spPr>
          <a:xfrm flipH="1" flipV="1">
            <a:off x="1891517" y="3124528"/>
            <a:ext cx="2930201" cy="543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다이아몬드 110"/>
          <p:cNvSpPr/>
          <p:nvPr/>
        </p:nvSpPr>
        <p:spPr>
          <a:xfrm rot="11641743">
            <a:off x="1483646" y="2922731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>
            <a:stCxn id="97" idx="1"/>
            <a:endCxn id="113" idx="1"/>
          </p:cNvCxnSpPr>
          <p:nvPr/>
        </p:nvCxnSpPr>
        <p:spPr>
          <a:xfrm flipH="1">
            <a:off x="1831991" y="1640795"/>
            <a:ext cx="461807" cy="354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다이아몬드 112"/>
          <p:cNvSpPr/>
          <p:nvPr/>
        </p:nvSpPr>
        <p:spPr>
          <a:xfrm rot="8709023">
            <a:off x="1455074" y="1961781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연결선 113"/>
          <p:cNvCxnSpPr>
            <a:endCxn id="115" idx="1"/>
          </p:cNvCxnSpPr>
          <p:nvPr/>
        </p:nvCxnSpPr>
        <p:spPr>
          <a:xfrm flipH="1" flipV="1">
            <a:off x="1881874" y="5144152"/>
            <a:ext cx="2233825" cy="654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 rot="11641743">
            <a:off x="1474003" y="4942355"/>
            <a:ext cx="414046" cy="303225"/>
          </a:xfrm>
          <a:prstGeom prst="diamond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" name="그룹 115"/>
          <p:cNvGrpSpPr/>
          <p:nvPr/>
        </p:nvGrpSpPr>
        <p:grpSpPr>
          <a:xfrm>
            <a:off x="11652288" y="2842570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7" name="모서리가 둥근 직사각형 116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EditBtnListener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cxnSp>
        <p:nvCxnSpPr>
          <p:cNvPr id="120" name="직선 연결선 119"/>
          <p:cNvCxnSpPr>
            <a:stCxn id="118" idx="1"/>
            <a:endCxn id="121" idx="1"/>
          </p:cNvCxnSpPr>
          <p:nvPr/>
        </p:nvCxnSpPr>
        <p:spPr>
          <a:xfrm flipH="1">
            <a:off x="7218214" y="3602817"/>
            <a:ext cx="4434074" cy="524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다이아몬드 120"/>
          <p:cNvSpPr/>
          <p:nvPr/>
        </p:nvSpPr>
        <p:spPr>
          <a:xfrm rot="10349897">
            <a:off x="6805940" y="4003001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>
            <a:stCxn id="118" idx="1"/>
            <a:endCxn id="123" idx="1"/>
          </p:cNvCxnSpPr>
          <p:nvPr/>
        </p:nvCxnSpPr>
        <p:spPr>
          <a:xfrm flipH="1">
            <a:off x="6267420" y="3602817"/>
            <a:ext cx="5384868" cy="2376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다이아몬드 122"/>
          <p:cNvSpPr/>
          <p:nvPr/>
        </p:nvSpPr>
        <p:spPr>
          <a:xfrm rot="9211664">
            <a:off x="5875081" y="5919608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6726775" y="2313110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/>
          <p:cNvCxnSpPr>
            <a:stCxn id="118" idx="1"/>
            <a:endCxn id="124" idx="1"/>
          </p:cNvCxnSpPr>
          <p:nvPr/>
        </p:nvCxnSpPr>
        <p:spPr>
          <a:xfrm flipH="1" flipV="1">
            <a:off x="7137134" y="2503620"/>
            <a:ext cx="4515154" cy="10991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878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520294" y="2842486"/>
            <a:ext cx="2886013" cy="1528114"/>
            <a:chOff x="821803" y="2553791"/>
            <a:chExt cx="1765730" cy="152811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모서리가 둥근 직사각형 116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err="1" smtClean="0">
                  <a:solidFill>
                    <a:schemeClr val="tx1"/>
                  </a:solidFill>
                </a:rPr>
                <a:t>QuarterAdminManager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-</a:t>
              </a:r>
              <a:r>
                <a:rPr lang="en-US" altLang="ko-KR" sz="1600" u="sng" dirty="0" err="1" smtClean="0">
                  <a:solidFill>
                    <a:schemeClr val="tx1"/>
                  </a:solidFill>
                </a:rPr>
                <a:t>totManager:QuarterManager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[]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&lt;&lt;Constructor&gt;&gt;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&lt;&lt;access method&gt;&gt;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0" name="직선 연결선 119"/>
          <p:cNvCxnSpPr>
            <a:stCxn id="118" idx="1"/>
          </p:cNvCxnSpPr>
          <p:nvPr/>
        </p:nvCxnSpPr>
        <p:spPr>
          <a:xfrm flipH="1">
            <a:off x="-1999720" y="3602733"/>
            <a:ext cx="4520014" cy="55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>
            <a:stCxn id="118" idx="1"/>
          </p:cNvCxnSpPr>
          <p:nvPr/>
        </p:nvCxnSpPr>
        <p:spPr>
          <a:xfrm flipH="1">
            <a:off x="-2864572" y="3602733"/>
            <a:ext cx="5384866" cy="2376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/>
          <p:cNvCxnSpPr>
            <a:stCxn id="118" idx="1"/>
          </p:cNvCxnSpPr>
          <p:nvPr/>
        </p:nvCxnSpPr>
        <p:spPr>
          <a:xfrm flipH="1" flipV="1">
            <a:off x="-1994858" y="2503537"/>
            <a:ext cx="4515152" cy="109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3" idx="1"/>
          </p:cNvCxnSpPr>
          <p:nvPr/>
        </p:nvCxnSpPr>
        <p:spPr>
          <a:xfrm flipH="1">
            <a:off x="5838282" y="3586270"/>
            <a:ext cx="5526404" cy="6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 rot="10902678">
            <a:off x="5424328" y="3434658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23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65" name="모서리가 둥근 직사각형 64"/>
          <p:cNvSpPr/>
          <p:nvPr/>
        </p:nvSpPr>
        <p:spPr>
          <a:xfrm>
            <a:off x="620704" y="2503537"/>
            <a:ext cx="2958186" cy="493824"/>
          </a:xfrm>
          <a:prstGeom prst="roundRect">
            <a:avLst>
              <a:gd name="adj" fmla="val 39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QuarterManager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0704" y="3012720"/>
            <a:ext cx="2958186" cy="1164412"/>
          </a:xfrm>
          <a:prstGeom prst="roundRect">
            <a:avLst>
              <a:gd name="adj" fmla="val 39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key:enum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en-US" altLang="ko-KR" sz="1600" u="sng" dirty="0" err="1" smtClean="0">
                <a:solidFill>
                  <a:schemeClr val="tx1"/>
                </a:solidFill>
              </a:rPr>
              <a:t>currentAmount:int</a:t>
            </a:r>
            <a:endParaRPr lang="en-US" altLang="ko-KR" sz="1600" u="sng" dirty="0" smtClean="0">
              <a:solidFill>
                <a:schemeClr val="tx1"/>
              </a:solidFill>
            </a:endParaRPr>
          </a:p>
          <a:p>
            <a:r>
              <a:rPr lang="en-US" altLang="ko-KR" sz="1600" u="sng" dirty="0" smtClean="0">
                <a:solidFill>
                  <a:schemeClr val="tx1"/>
                </a:solidFill>
              </a:rPr>
              <a:t>-</a:t>
            </a:r>
            <a:r>
              <a:rPr lang="en-US" altLang="ko-KR" sz="1600" u="sng" dirty="0" err="1" smtClean="0">
                <a:solidFill>
                  <a:schemeClr val="tx1"/>
                </a:solidFill>
              </a:rPr>
              <a:t>dataLoad:DataLoadManager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u="sng" dirty="0" smtClean="0">
                <a:solidFill>
                  <a:schemeClr val="tx1"/>
                </a:solidFill>
              </a:rPr>
              <a:t>-</a:t>
            </a:r>
            <a:r>
              <a:rPr lang="en-US" altLang="ko-KR" sz="1600" u="sng" dirty="0" err="1" smtClean="0">
                <a:solidFill>
                  <a:schemeClr val="tx1"/>
                </a:solidFill>
              </a:rPr>
              <a:t>dataSave:DataSaveManager</a:t>
            </a:r>
            <a:endParaRPr lang="en-US" altLang="ko-KR" sz="1600" u="sng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25628" y="4196279"/>
            <a:ext cx="2958186" cy="1036491"/>
          </a:xfrm>
          <a:prstGeom prst="roundRect">
            <a:avLst>
              <a:gd name="adj" fmla="val 39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consturctor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월별</a:t>
            </a:r>
            <a:r>
              <a:rPr lang="en-US" altLang="ko-KR" sz="1600" dirty="0" smtClean="0">
                <a:solidFill>
                  <a:schemeClr val="tx1"/>
                </a:solidFill>
              </a:rPr>
              <a:t>&amp;</a:t>
            </a:r>
            <a:r>
              <a:rPr lang="ko-KR" altLang="en-US" sz="1600" dirty="0" smtClean="0">
                <a:solidFill>
                  <a:schemeClr val="tx1"/>
                </a:solidFill>
              </a:rPr>
              <a:t>분기별 관리 </a:t>
            </a:r>
            <a:r>
              <a:rPr lang="en-US" altLang="ko-KR" sz="1600" dirty="0" smtClean="0">
                <a:solidFill>
                  <a:schemeClr val="tx1"/>
                </a:solidFill>
              </a:rPr>
              <a:t>method&gt;&gt;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39543" y="1009828"/>
            <a:ext cx="2958186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DataLoadManager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39543" y="1512797"/>
            <a:ext cx="2958186" cy="723008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- DAO</a:t>
            </a:r>
            <a:r>
              <a:rPr lang="ko-KR" altLang="en-US" sz="1600" dirty="0" smtClean="0">
                <a:solidFill>
                  <a:schemeClr val="tx1"/>
                </a:solidFill>
              </a:rPr>
              <a:t>별 </a:t>
            </a:r>
            <a:r>
              <a:rPr lang="en-US" altLang="ko-KR" sz="1600" dirty="0" smtClean="0">
                <a:solidFill>
                  <a:schemeClr val="tx1"/>
                </a:solidFill>
              </a:rPr>
              <a:t>field</a:t>
            </a:r>
            <a:endParaRPr lang="en-US" altLang="ko-KR" sz="1600" u="sng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44467" y="2255412"/>
            <a:ext cx="2958186" cy="1036491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consturctor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월별</a:t>
            </a:r>
            <a:r>
              <a:rPr lang="en-US" altLang="ko-KR" sz="1600" dirty="0" smtClean="0">
                <a:solidFill>
                  <a:schemeClr val="tx1"/>
                </a:solidFill>
              </a:rPr>
              <a:t>&amp;</a:t>
            </a:r>
            <a:r>
              <a:rPr lang="ko-KR" altLang="en-US" sz="1600" dirty="0" smtClean="0">
                <a:solidFill>
                  <a:schemeClr val="tx1"/>
                </a:solidFill>
              </a:rPr>
              <a:t>분기별 </a:t>
            </a:r>
            <a:r>
              <a:rPr lang="en-US" altLang="ko-KR" sz="1600" dirty="0" smtClean="0">
                <a:solidFill>
                  <a:schemeClr val="tx1"/>
                </a:solidFill>
              </a:rPr>
              <a:t>load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method&gt;&gt;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39543" y="4073402"/>
            <a:ext cx="2958186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DataSaveManager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39543" y="4576371"/>
            <a:ext cx="2958186" cy="723008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- DAO</a:t>
            </a:r>
            <a:r>
              <a:rPr lang="ko-KR" altLang="en-US" sz="1600" dirty="0" smtClean="0">
                <a:solidFill>
                  <a:schemeClr val="tx1"/>
                </a:solidFill>
              </a:rPr>
              <a:t>별 </a:t>
            </a:r>
            <a:r>
              <a:rPr lang="en-US" altLang="ko-KR" sz="1600" dirty="0" smtClean="0">
                <a:solidFill>
                  <a:schemeClr val="tx1"/>
                </a:solidFill>
              </a:rPr>
              <a:t>field</a:t>
            </a:r>
            <a:endParaRPr lang="en-US" altLang="ko-KR" sz="1600" u="sng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344467" y="5318986"/>
            <a:ext cx="2958186" cy="1036491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consturctor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월별</a:t>
            </a:r>
            <a:r>
              <a:rPr lang="en-US" altLang="ko-KR" sz="1600" dirty="0" smtClean="0">
                <a:solidFill>
                  <a:schemeClr val="tx1"/>
                </a:solidFill>
              </a:rPr>
              <a:t>&amp;</a:t>
            </a:r>
            <a:r>
              <a:rPr lang="ko-KR" altLang="en-US" sz="1600" dirty="0" smtClean="0">
                <a:solidFill>
                  <a:schemeClr val="tx1"/>
                </a:solidFill>
              </a:rPr>
              <a:t>분기별 </a:t>
            </a:r>
            <a:r>
              <a:rPr lang="en-US" altLang="ko-KR" sz="1600" dirty="0" smtClean="0">
                <a:solidFill>
                  <a:schemeClr val="tx1"/>
                </a:solidFill>
              </a:rPr>
              <a:t>save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method&gt;&gt;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: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다이아몬드 33"/>
          <p:cNvSpPr/>
          <p:nvPr/>
        </p:nvSpPr>
        <p:spPr>
          <a:xfrm rot="8406469">
            <a:off x="3608615" y="3140290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3996402" y="1874301"/>
            <a:ext cx="1365066" cy="1284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2" idx="1"/>
            <a:endCxn id="45" idx="1"/>
          </p:cNvCxnSpPr>
          <p:nvPr/>
        </p:nvCxnSpPr>
        <p:spPr>
          <a:xfrm flipH="1" flipV="1">
            <a:off x="3996402" y="4143107"/>
            <a:ext cx="1343141" cy="794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/>
          <p:cNvSpPr/>
          <p:nvPr/>
        </p:nvSpPr>
        <p:spPr>
          <a:xfrm rot="12475368">
            <a:off x="3606458" y="3894550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8717824" y="1874301"/>
            <a:ext cx="6731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 rot="10980306">
            <a:off x="8294477" y="1722688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8717824" y="4937875"/>
            <a:ext cx="6731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/>
          <p:cNvSpPr/>
          <p:nvPr/>
        </p:nvSpPr>
        <p:spPr>
          <a:xfrm rot="10980306">
            <a:off x="8294477" y="4786262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stCxn id="68" idx="1"/>
          </p:cNvCxnSpPr>
          <p:nvPr/>
        </p:nvCxnSpPr>
        <p:spPr>
          <a:xfrm flipV="1">
            <a:off x="8672888" y="3822605"/>
            <a:ext cx="471112" cy="5591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/>
          <p:cNvSpPr/>
          <p:nvPr/>
        </p:nvSpPr>
        <p:spPr>
          <a:xfrm rot="7966970">
            <a:off x="8325251" y="4382045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>
            <a:stCxn id="70" idx="1"/>
          </p:cNvCxnSpPr>
          <p:nvPr/>
        </p:nvCxnSpPr>
        <p:spPr>
          <a:xfrm>
            <a:off x="8671786" y="2360515"/>
            <a:ext cx="472214" cy="57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 rot="13633030" flipV="1">
            <a:off x="8324149" y="2056961"/>
            <a:ext cx="414046" cy="303225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66" idx="1"/>
          </p:cNvCxnSpPr>
          <p:nvPr/>
        </p:nvCxnSpPr>
        <p:spPr>
          <a:xfrm flipH="1" flipV="1">
            <a:off x="0" y="3592452"/>
            <a:ext cx="620704" cy="2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53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-85787" y="1874301"/>
            <a:ext cx="12938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0" y="4937875"/>
            <a:ext cx="12080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6574" y="1009828"/>
            <a:ext cx="3768790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CashBookDAO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6574" y="1519527"/>
            <a:ext cx="3768790" cy="874840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HashMap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등록코드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HashMap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</a:rPr>
              <a:t>월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ArrayList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CashBookDTO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6574" y="2424536"/>
            <a:ext cx="3768790" cy="1026503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&lt;&lt;Constructor&gt;&gt;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분기별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월별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load&amp;save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추가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조회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6574" y="4066727"/>
            <a:ext cx="3768790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CashBookUniqueDAO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6574" y="4576426"/>
            <a:ext cx="3768790" cy="874840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HashMap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등록코드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HashMap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</a:rPr>
              <a:t>월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ArrayList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CashBookDTO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36574" y="5481435"/>
            <a:ext cx="3768790" cy="1026503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&lt;&lt;Constructor&gt;&gt;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분기별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월별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load&amp;save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</a:t>
            </a:r>
            <a:r>
              <a:rPr lang="ko-KR" altLang="en-US" sz="1600" dirty="0" smtClean="0">
                <a:solidFill>
                  <a:schemeClr val="tx1"/>
                </a:solidFill>
              </a:rPr>
              <a:t>추가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조회</a:t>
            </a:r>
            <a:r>
              <a:rPr lang="en-US" altLang="ko-KR" sz="1600" dirty="0" smtClean="0">
                <a:solidFill>
                  <a:schemeClr val="tx1"/>
                </a:solidFill>
              </a:rPr>
              <a:t>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08340" y="4073401"/>
            <a:ext cx="3768790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CashBookUniqueDTO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208340" y="4605112"/>
            <a:ext cx="3768790" cy="1228358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등록일자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월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일일한도액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칭찬여부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tx1"/>
                </a:solidFill>
              </a:rPr>
              <a:t> :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208340" y="5872847"/>
            <a:ext cx="3768790" cy="625760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&lt;&lt;Constructor&gt;&gt;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208340" y="1009828"/>
            <a:ext cx="3768790" cy="493824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/>
                </a:solidFill>
              </a:rPr>
              <a:t>CashBookDTO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208340" y="1532874"/>
            <a:ext cx="3768790" cy="1216999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등록일시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월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</a:rPr>
              <a:t>초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사용</a:t>
            </a:r>
            <a:r>
              <a:rPr lang="ko-KR" altLang="en-US" sz="1400" dirty="0" err="1">
                <a:solidFill>
                  <a:schemeClr val="tx1"/>
                </a:solidFill>
              </a:rPr>
              <a:t>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tx1"/>
                </a:solidFill>
              </a:rPr>
              <a:t> :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208340" y="2789921"/>
            <a:ext cx="3768790" cy="661118"/>
          </a:xfrm>
          <a:prstGeom prst="roundRect">
            <a:avLst>
              <a:gd name="adj" fmla="val 399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&lt;&lt;Constructor&gt;&gt;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&lt;&lt;access method&gt;&gt;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다이아몬드 51"/>
          <p:cNvSpPr/>
          <p:nvPr/>
        </p:nvSpPr>
        <p:spPr>
          <a:xfrm rot="7966970">
            <a:off x="-1557338" y="4382045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 rot="13633030" flipV="1">
            <a:off x="-1558440" y="2056961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4605364" y="2283487"/>
            <a:ext cx="68079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605364" y="5307014"/>
            <a:ext cx="68079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484719" y="2353841"/>
            <a:ext cx="1385766" cy="1674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-241999" y="2827290"/>
            <a:ext cx="1073647" cy="12741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87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51"/>
          <p:cNvSpPr/>
          <p:nvPr/>
        </p:nvSpPr>
        <p:spPr>
          <a:xfrm rot="7966970">
            <a:off x="-1557338" y="4382045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 rot="13633030" flipV="1">
            <a:off x="-1558440" y="2056961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017735" y="1251572"/>
            <a:ext cx="543245" cy="1142756"/>
            <a:chOff x="428355" y="1772816"/>
            <a:chExt cx="543245" cy="1142756"/>
          </a:xfrm>
          <a:solidFill>
            <a:srgbClr val="FFFFCC"/>
          </a:solidFill>
        </p:grpSpPr>
        <p:sp>
          <p:nvSpPr>
            <p:cNvPr id="35" name="타원 34"/>
            <p:cNvSpPr/>
            <p:nvPr/>
          </p:nvSpPr>
          <p:spPr>
            <a:xfrm>
              <a:off x="486761" y="1772816"/>
              <a:ext cx="436732" cy="4367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/>
            <p:cNvCxnSpPr>
              <a:stCxn id="35" idx="4"/>
            </p:cNvCxnSpPr>
            <p:nvPr/>
          </p:nvCxnSpPr>
          <p:spPr>
            <a:xfrm flipH="1">
              <a:off x="704362" y="2209547"/>
              <a:ext cx="765" cy="43002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37123" y="2347751"/>
              <a:ext cx="534477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2700000">
              <a:off x="657007" y="2753893"/>
              <a:ext cx="323358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18900000" flipH="1">
              <a:off x="428355" y="2753893"/>
              <a:ext cx="323358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701878" y="2449228"/>
            <a:ext cx="12058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u="sng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녀</a:t>
            </a:r>
          </a:p>
        </p:txBody>
      </p:sp>
      <p:cxnSp>
        <p:nvCxnSpPr>
          <p:cNvPr id="60" name="직선 연결선 59"/>
          <p:cNvCxnSpPr>
            <a:stCxn id="58" idx="2"/>
          </p:cNvCxnSpPr>
          <p:nvPr/>
        </p:nvCxnSpPr>
        <p:spPr>
          <a:xfrm>
            <a:off x="1304791" y="2818560"/>
            <a:ext cx="0" cy="289750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2267744" y="1280129"/>
            <a:ext cx="2880320" cy="4435939"/>
            <a:chOff x="2267744" y="1945389"/>
            <a:chExt cx="2880320" cy="4435939"/>
          </a:xfrm>
          <a:solidFill>
            <a:srgbClr val="FFFFCC"/>
          </a:solidFill>
        </p:grpSpPr>
        <p:cxnSp>
          <p:nvCxnSpPr>
            <p:cNvPr id="62" name="직선 연결선 61"/>
            <p:cNvCxnSpPr/>
            <p:nvPr/>
          </p:nvCxnSpPr>
          <p:spPr>
            <a:xfrm>
              <a:off x="3707904" y="2697126"/>
              <a:ext cx="0" cy="3684202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2267744" y="1945389"/>
              <a:ext cx="2880320" cy="7113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MainUI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304790" y="2848003"/>
            <a:ext cx="2537987" cy="834026"/>
            <a:chOff x="1304790" y="3531079"/>
            <a:chExt cx="2537987" cy="834026"/>
          </a:xfrm>
          <a:solidFill>
            <a:srgbClr val="FFFFCC"/>
          </a:solidFill>
        </p:grpSpPr>
        <p:grpSp>
          <p:nvGrpSpPr>
            <p:cNvPr id="66" name="그룹 65"/>
            <p:cNvGrpSpPr/>
            <p:nvPr/>
          </p:nvGrpSpPr>
          <p:grpSpPr>
            <a:xfrm>
              <a:off x="1304790" y="3789040"/>
              <a:ext cx="2537987" cy="576065"/>
              <a:chOff x="1088766" y="3684258"/>
              <a:chExt cx="2537987" cy="576065"/>
            </a:xfrm>
            <a:grpFill/>
          </p:grpSpPr>
          <p:grpSp>
            <p:nvGrpSpPr>
              <p:cNvPr id="68" name="그룹 67"/>
              <p:cNvGrpSpPr/>
              <p:nvPr/>
            </p:nvGrpSpPr>
            <p:grpSpPr>
              <a:xfrm>
                <a:off x="1088766" y="3717030"/>
                <a:ext cx="2237319" cy="144019"/>
                <a:chOff x="1088766" y="3717030"/>
                <a:chExt cx="2237319" cy="144019"/>
              </a:xfrm>
              <a:grpFill/>
            </p:grpSpPr>
            <p:cxnSp>
              <p:nvCxnSpPr>
                <p:cNvPr id="70" name="직선 화살표 연결선 69"/>
                <p:cNvCxnSpPr/>
                <p:nvPr/>
              </p:nvCxnSpPr>
              <p:spPr>
                <a:xfrm>
                  <a:off x="1088766" y="3789040"/>
                  <a:ext cx="2080800" cy="0"/>
                </a:xfrm>
                <a:prstGeom prst="straightConnector1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이등변 삼각형 70"/>
                <p:cNvSpPr/>
                <p:nvPr/>
              </p:nvSpPr>
              <p:spPr>
                <a:xfrm rot="5400000">
                  <a:off x="3175816" y="3710780"/>
                  <a:ext cx="144019" cy="156519"/>
                </a:xfrm>
                <a:prstGeom prst="triangl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3357007" y="3684258"/>
                <a:ext cx="269746" cy="576065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solidFill>
                    <a:schemeClr val="tx1"/>
                  </a:solidFill>
                  <a:latin typeface="다음_Regular" pitchFamily="2" charset="-127"/>
                  <a:ea typeface="다음_Regular" pitchFamily="2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484378" y="3531079"/>
              <a:ext cx="17844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1: </a:t>
              </a:r>
              <a:r>
                <a:rPr lang="ko-KR" altLang="en-US" sz="16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가계부 추가 요청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506898" y="1275782"/>
            <a:ext cx="3170764" cy="4440286"/>
            <a:chOff x="5290874" y="1941042"/>
            <a:chExt cx="3170764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290874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DayAccountLabelListener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876256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3842776" y="3242535"/>
            <a:ext cx="3384377" cy="2217167"/>
            <a:chOff x="3842776" y="3907795"/>
            <a:chExt cx="3384377" cy="2217167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193664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2175" y="3907795"/>
              <a:ext cx="19572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mouseClickedEvent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219726" y="3411812"/>
            <a:ext cx="3384377" cy="834103"/>
            <a:chOff x="3842776" y="3930276"/>
            <a:chExt cx="3384377" cy="834103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90" name="그룹 89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93" name="직선 화살표 연결선 92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이등변 삼각형 93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6957407" y="4188314"/>
              <a:ext cx="269746" cy="57606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68855" y="3930276"/>
              <a:ext cx="16871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ea typeface="다음_Regular" pitchFamily="2" charset="-127"/>
                </a:rPr>
                <a:t>3</a:t>
              </a:r>
              <a:r>
                <a:rPr lang="en-US" altLang="ko-KR" sz="1600" b="1" dirty="0" smtClean="0">
                  <a:ea typeface="다음_Regular" pitchFamily="2" charset="-127"/>
                </a:rPr>
                <a:t>: </a:t>
              </a:r>
              <a:r>
                <a:rPr lang="en-US" altLang="ko-KR" sz="1600" b="1" dirty="0" err="1" smtClean="0">
                  <a:ea typeface="다음_Regular" pitchFamily="2" charset="-127"/>
                </a:rPr>
                <a:t>getTotManager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7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51"/>
          <p:cNvSpPr/>
          <p:nvPr/>
        </p:nvSpPr>
        <p:spPr>
          <a:xfrm rot="7966970">
            <a:off x="-1857668" y="4382045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 rot="13633030" flipV="1">
            <a:off x="-1858770" y="2056961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25381" y="1280129"/>
            <a:ext cx="2880320" cy="4435939"/>
            <a:chOff x="2267744" y="1945389"/>
            <a:chExt cx="2880320" cy="4435939"/>
          </a:xfrm>
          <a:solidFill>
            <a:srgbClr val="FFFFCC"/>
          </a:solidFill>
        </p:grpSpPr>
        <p:cxnSp>
          <p:nvCxnSpPr>
            <p:cNvPr id="62" name="직선 연결선 61"/>
            <p:cNvCxnSpPr/>
            <p:nvPr/>
          </p:nvCxnSpPr>
          <p:spPr>
            <a:xfrm>
              <a:off x="3707904" y="2697126"/>
              <a:ext cx="0" cy="3684202"/>
            </a:xfrm>
            <a:prstGeom prst="line">
              <a:avLst/>
            </a:prstGeom>
            <a:grpFill/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2267744" y="1945389"/>
              <a:ext cx="2880320" cy="711385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QuarterAdminManager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35816" y="1280129"/>
            <a:ext cx="2197422" cy="4440286"/>
            <a:chOff x="5103425" y="1945389"/>
            <a:chExt cx="2514882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103425" y="1945389"/>
              <a:ext cx="2514882" cy="72008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QuarterManager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360866" y="2665469"/>
              <a:ext cx="0" cy="3720206"/>
            </a:xfrm>
            <a:prstGeom prst="line">
              <a:avLst/>
            </a:prstGeom>
            <a:grpFill/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1800413" y="2918144"/>
            <a:ext cx="2887933" cy="863683"/>
            <a:chOff x="4339220" y="3900696"/>
            <a:chExt cx="2887933" cy="863683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4339220" y="4221085"/>
              <a:ext cx="2589117" cy="144019"/>
              <a:chOff x="4123196" y="4221085"/>
              <a:chExt cx="2589117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4123196" y="4293096"/>
                <a:ext cx="2419556" cy="0"/>
              </a:xfrm>
              <a:prstGeom prst="straightConnector1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576065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48754" y="3900696"/>
              <a:ext cx="19566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getDailyDayInfoList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-1583964" y="2600190"/>
            <a:ext cx="3384377" cy="834103"/>
            <a:chOff x="3842776" y="3930276"/>
            <a:chExt cx="3384377" cy="834103"/>
          </a:xfrm>
          <a:solidFill>
            <a:srgbClr val="FFFFCC"/>
          </a:solidFill>
        </p:grpSpPr>
        <p:grpSp>
          <p:nvGrpSpPr>
            <p:cNvPr id="50" name="그룹 49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56" name="직선 화살표 연결선 55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이등변 삼각형 58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6957407" y="4188314"/>
              <a:ext cx="269746" cy="576065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68855" y="3930276"/>
              <a:ext cx="1815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ea typeface="다음_Regular" pitchFamily="2" charset="-127"/>
                </a:rPr>
                <a:t>3</a:t>
              </a:r>
              <a:r>
                <a:rPr lang="en-US" altLang="ko-KR" sz="1600" b="1" dirty="0" smtClean="0">
                  <a:ea typeface="다음_Regular" pitchFamily="2" charset="-127"/>
                </a:rPr>
                <a:t>: </a:t>
              </a:r>
              <a:r>
                <a:rPr lang="en-US" altLang="ko-KR" sz="1600" b="1" dirty="0" err="1" smtClean="0">
                  <a:ea typeface="다음_Regular" pitchFamily="2" charset="-127"/>
                </a:rPr>
                <a:t>getTotManager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158994" y="1280129"/>
            <a:ext cx="2597888" cy="4440286"/>
            <a:chOff x="4874265" y="1945389"/>
            <a:chExt cx="2973203" cy="4440286"/>
          </a:xfrm>
          <a:solidFill>
            <a:srgbClr val="FFFFCC"/>
          </a:solidFill>
        </p:grpSpPr>
        <p:sp>
          <p:nvSpPr>
            <p:cNvPr id="95" name="직사각형 94"/>
            <p:cNvSpPr/>
            <p:nvPr/>
          </p:nvSpPr>
          <p:spPr>
            <a:xfrm>
              <a:off x="4874265" y="1945389"/>
              <a:ext cx="2973203" cy="72008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MonthCashBookVO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6" name="직선 연결선 95"/>
            <p:cNvCxnSpPr>
              <a:stCxn id="95" idx="2"/>
            </p:cNvCxnSpPr>
            <p:nvPr/>
          </p:nvCxnSpPr>
          <p:spPr>
            <a:xfrm>
              <a:off x="6360867" y="2665469"/>
              <a:ext cx="0" cy="3720206"/>
            </a:xfrm>
            <a:prstGeom prst="line">
              <a:avLst/>
            </a:prstGeom>
            <a:grpFill/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4715027" y="3262852"/>
            <a:ext cx="2887933" cy="843083"/>
            <a:chOff x="4339220" y="3921296"/>
            <a:chExt cx="2887933" cy="843083"/>
          </a:xfrm>
          <a:solidFill>
            <a:srgbClr val="FFFFCC"/>
          </a:solidFill>
        </p:grpSpPr>
        <p:grpSp>
          <p:nvGrpSpPr>
            <p:cNvPr id="98" name="그룹 97"/>
            <p:cNvGrpSpPr/>
            <p:nvPr/>
          </p:nvGrpSpPr>
          <p:grpSpPr>
            <a:xfrm>
              <a:off x="4339220" y="4221085"/>
              <a:ext cx="2589117" cy="144019"/>
              <a:chOff x="4123196" y="4221085"/>
              <a:chExt cx="2589117" cy="144019"/>
            </a:xfrm>
            <a:grpFill/>
          </p:grpSpPr>
          <p:cxnSp>
            <p:nvCxnSpPr>
              <p:cNvPr id="101" name="직선 화살표 연결선 100"/>
              <p:cNvCxnSpPr/>
              <p:nvPr/>
            </p:nvCxnSpPr>
            <p:spPr>
              <a:xfrm>
                <a:off x="4123196" y="4293096"/>
                <a:ext cx="2419556" cy="0"/>
              </a:xfrm>
              <a:prstGeom prst="straightConnector1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이등변 삼각형 101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6957407" y="4188314"/>
              <a:ext cx="269746" cy="576065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87480" y="3921296"/>
              <a:ext cx="5802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ea typeface="다음_Regular" pitchFamily="2" charset="-127"/>
                </a:rPr>
                <a:t>g</a:t>
              </a:r>
              <a:r>
                <a:rPr lang="en-US" altLang="ko-KR" sz="1600" b="1" dirty="0" smtClean="0">
                  <a:ea typeface="다음_Regular" pitchFamily="2" charset="-127"/>
                </a:rPr>
                <a:t>et()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962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51"/>
          <p:cNvSpPr/>
          <p:nvPr/>
        </p:nvSpPr>
        <p:spPr>
          <a:xfrm rot="7966970">
            <a:off x="-1809225" y="4382045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 rot="13633030" flipV="1">
            <a:off x="-1810327" y="2056961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56506" y="1275782"/>
            <a:ext cx="3041708" cy="4440286"/>
            <a:chOff x="5134091" y="1941042"/>
            <a:chExt cx="3170764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13409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DayAccountLabelListener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71947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-1549809" y="2195494"/>
            <a:ext cx="3384377" cy="3310929"/>
            <a:chOff x="3842776" y="3917197"/>
            <a:chExt cx="3384377" cy="3310929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30398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92229" y="3917197"/>
              <a:ext cx="19572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mouseClickedEvent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189577" y="1275782"/>
            <a:ext cx="2877880" cy="4440286"/>
            <a:chOff x="5107031" y="1941042"/>
            <a:chExt cx="3170764" cy="4440286"/>
          </a:xfrm>
          <a:solidFill>
            <a:srgbClr val="FFFFCC"/>
          </a:solidFill>
        </p:grpSpPr>
        <p:sp>
          <p:nvSpPr>
            <p:cNvPr id="50" name="직사각형 49"/>
            <p:cNvSpPr/>
            <p:nvPr/>
          </p:nvSpPr>
          <p:spPr>
            <a:xfrm>
              <a:off x="510703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RegisterLimitBtnListener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51" name="직선 연결선 50"/>
            <p:cNvCxnSpPr>
              <a:stCxn id="50" idx="2"/>
            </p:cNvCxnSpPr>
            <p:nvPr/>
          </p:nvCxnSpPr>
          <p:spPr>
            <a:xfrm>
              <a:off x="669241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834568" y="2534048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56" name="그룹 55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95" name="직선 화살표 연결선 94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이등변 삼각형 95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8415" y="3930276"/>
              <a:ext cx="1750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actionPerformed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166000" y="1275782"/>
            <a:ext cx="2877880" cy="4440286"/>
            <a:chOff x="5290874" y="1941042"/>
            <a:chExt cx="3170764" cy="4440286"/>
          </a:xfrm>
          <a:solidFill>
            <a:srgbClr val="FFFFCC"/>
          </a:solidFill>
        </p:grpSpPr>
        <p:sp>
          <p:nvSpPr>
            <p:cNvPr id="98" name="직사각형 97"/>
            <p:cNvSpPr/>
            <p:nvPr/>
          </p:nvSpPr>
          <p:spPr>
            <a:xfrm>
              <a:off x="5290874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QuarterAdminManager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9" name="직선 연결선 98"/>
            <p:cNvCxnSpPr>
              <a:stCxn id="98" idx="2"/>
            </p:cNvCxnSpPr>
            <p:nvPr/>
          </p:nvCxnSpPr>
          <p:spPr>
            <a:xfrm>
              <a:off x="6876256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789766" y="2720163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101" name="그룹 100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104" name="직선 화살표 연결선 103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이등변 삼각형 104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직사각형 101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88415" y="3930276"/>
              <a:ext cx="2015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getQuarterManager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744964" y="2872563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107" name="그룹 106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110" name="직선 화살표 연결선 109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이등변 삼각형 110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88415" y="3930276"/>
              <a:ext cx="15144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getMonthCBD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5000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51"/>
          <p:cNvSpPr/>
          <p:nvPr/>
        </p:nvSpPr>
        <p:spPr>
          <a:xfrm rot="7966970">
            <a:off x="-1809225" y="4382045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 rot="13633030" flipV="1">
            <a:off x="-1810327" y="2056961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258396" y="1294142"/>
            <a:ext cx="3041708" cy="4440286"/>
            <a:chOff x="5134091" y="1941042"/>
            <a:chExt cx="3170764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13409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MonthCashBookVO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71947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-397086" y="2240041"/>
            <a:ext cx="3310963" cy="2373865"/>
            <a:chOff x="3916190" y="3917197"/>
            <a:chExt cx="3310963" cy="2373865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3916190" y="4221085"/>
              <a:ext cx="3012147" cy="144019"/>
              <a:chOff x="3700166" y="4221085"/>
              <a:chExt cx="3012147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3700166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210274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92229" y="3917197"/>
              <a:ext cx="15144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ea typeface="다음_Regular" pitchFamily="2" charset="-127"/>
                </a:rPr>
                <a:t>getMonthCBD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088479" y="1294142"/>
            <a:ext cx="2877880" cy="4440286"/>
            <a:chOff x="5107031" y="1941042"/>
            <a:chExt cx="3170764" cy="4440286"/>
          </a:xfrm>
          <a:solidFill>
            <a:srgbClr val="FFFFCC"/>
          </a:solidFill>
        </p:grpSpPr>
        <p:sp>
          <p:nvSpPr>
            <p:cNvPr id="50" name="직사각형 49"/>
            <p:cNvSpPr/>
            <p:nvPr/>
          </p:nvSpPr>
          <p:spPr>
            <a:xfrm>
              <a:off x="510703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CashBookVO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51" name="직선 연결선 50"/>
            <p:cNvCxnSpPr>
              <a:stCxn id="50" idx="2"/>
            </p:cNvCxnSpPr>
            <p:nvPr/>
          </p:nvCxnSpPr>
          <p:spPr>
            <a:xfrm>
              <a:off x="669241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2913877" y="2539615"/>
            <a:ext cx="3757264" cy="1016666"/>
            <a:chOff x="3469889" y="3930276"/>
            <a:chExt cx="3757264" cy="1016666"/>
          </a:xfrm>
          <a:solidFill>
            <a:srgbClr val="FFFFCC"/>
          </a:solidFill>
        </p:grpSpPr>
        <p:grpSp>
          <p:nvGrpSpPr>
            <p:cNvPr id="56" name="그룹 55"/>
            <p:cNvGrpSpPr/>
            <p:nvPr/>
          </p:nvGrpSpPr>
          <p:grpSpPr>
            <a:xfrm>
              <a:off x="3469889" y="4221085"/>
              <a:ext cx="3458448" cy="144019"/>
              <a:chOff x="3253865" y="4221085"/>
              <a:chExt cx="3458448" cy="144019"/>
            </a:xfrm>
            <a:grpFill/>
          </p:grpSpPr>
          <p:cxnSp>
            <p:nvCxnSpPr>
              <p:cNvPr id="95" name="직선 화살표 연결선 94"/>
              <p:cNvCxnSpPr/>
              <p:nvPr/>
            </p:nvCxnSpPr>
            <p:spPr>
              <a:xfrm>
                <a:off x="3253865" y="4293096"/>
                <a:ext cx="3288887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이등변 삼각형 95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6957407" y="4188313"/>
              <a:ext cx="269746" cy="758629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34669" y="3930276"/>
              <a:ext cx="1703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ea typeface="다음_Regular" pitchFamily="2" charset="-127"/>
                </a:rPr>
                <a:t>&lt;&lt;constructor&gt;&gt;()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779004" y="3196348"/>
            <a:ext cx="1515365" cy="1162638"/>
            <a:chOff x="4657771" y="4351949"/>
            <a:chExt cx="1515365" cy="1162638"/>
          </a:xfrm>
          <a:solidFill>
            <a:srgbClr val="FFFFCC"/>
          </a:solidFill>
        </p:grpSpPr>
        <p:grpSp>
          <p:nvGrpSpPr>
            <p:cNvPr id="57" name="그룹 56"/>
            <p:cNvGrpSpPr/>
            <p:nvPr/>
          </p:nvGrpSpPr>
          <p:grpSpPr>
            <a:xfrm>
              <a:off x="4792644" y="4351949"/>
              <a:ext cx="1380492" cy="431942"/>
              <a:chOff x="4792644" y="3742431"/>
              <a:chExt cx="1380492" cy="431942"/>
            </a:xfrm>
            <a:grpFill/>
          </p:grpSpPr>
          <p:sp>
            <p:nvSpPr>
              <p:cNvPr id="60" name="TextBox 59"/>
              <p:cNvSpPr txBox="1"/>
              <p:nvPr/>
            </p:nvSpPr>
            <p:spPr>
              <a:xfrm>
                <a:off x="5257501" y="3755436"/>
                <a:ext cx="9156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ea typeface="다음_Regular" pitchFamily="2" charset="-127"/>
                  </a:rPr>
                  <a:t>14: put()</a:t>
                </a:r>
                <a:endParaRPr lang="ko-KR" altLang="en-US" sz="1600" b="1" dirty="0">
                  <a:ea typeface="다음_Regular" pitchFamily="2" charset="-127"/>
                </a:endParaRPr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4792644" y="3742431"/>
                <a:ext cx="499436" cy="431942"/>
                <a:chOff x="4792644" y="3742431"/>
                <a:chExt cx="499436" cy="431942"/>
              </a:xfrm>
              <a:grpFill/>
            </p:grpSpPr>
            <p:cxnSp>
              <p:nvCxnSpPr>
                <p:cNvPr id="62" name="직선 연결선 61"/>
                <p:cNvCxnSpPr/>
                <p:nvPr/>
              </p:nvCxnSpPr>
              <p:spPr>
                <a:xfrm>
                  <a:off x="4792644" y="3742432"/>
                  <a:ext cx="499436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6200000">
                  <a:off x="5095148" y="3924713"/>
                  <a:ext cx="364563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>
                  <a:stCxn id="66" idx="3"/>
                </p:cNvCxnSpPr>
                <p:nvPr/>
              </p:nvCxnSpPr>
              <p:spPr>
                <a:xfrm flipV="1">
                  <a:off x="5109599" y="4102233"/>
                  <a:ext cx="180100" cy="131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이등변 삼각형 65"/>
                <p:cNvSpPr/>
                <p:nvPr/>
              </p:nvSpPr>
              <p:spPr>
                <a:xfrm rot="16200000" flipH="1">
                  <a:off x="4959330" y="4024104"/>
                  <a:ext cx="144019" cy="156519"/>
                </a:xfrm>
                <a:prstGeom prst="triangl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>
              <a:off x="4657771" y="4634086"/>
              <a:ext cx="269746" cy="88050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5224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56506" y="1275782"/>
            <a:ext cx="3041708" cy="4440286"/>
            <a:chOff x="5134091" y="1941042"/>
            <a:chExt cx="3170764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13409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DayAccountLabelListener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71947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-1549809" y="2195494"/>
            <a:ext cx="3384377" cy="3310929"/>
            <a:chOff x="3842776" y="3917197"/>
            <a:chExt cx="3384377" cy="3310929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303981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92229" y="3917197"/>
              <a:ext cx="19572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mouseClickedEvent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189577" y="1275782"/>
            <a:ext cx="2877880" cy="4440286"/>
            <a:chOff x="5107031" y="1941042"/>
            <a:chExt cx="3170764" cy="4440286"/>
          </a:xfrm>
          <a:solidFill>
            <a:srgbClr val="FFFFCC"/>
          </a:solidFill>
        </p:grpSpPr>
        <p:sp>
          <p:nvSpPr>
            <p:cNvPr id="50" name="직사각형 49"/>
            <p:cNvSpPr/>
            <p:nvPr/>
          </p:nvSpPr>
          <p:spPr>
            <a:xfrm>
              <a:off x="510703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MoneyEditListener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51" name="직선 연결선 50"/>
            <p:cNvCxnSpPr>
              <a:stCxn id="50" idx="2"/>
            </p:cNvCxnSpPr>
            <p:nvPr/>
          </p:nvCxnSpPr>
          <p:spPr>
            <a:xfrm>
              <a:off x="669241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834568" y="2534048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56" name="그룹 55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95" name="직선 화살표 연결선 94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이등변 삼각형 95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8415" y="3930276"/>
              <a:ext cx="1750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actionPerformed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166000" y="1275782"/>
            <a:ext cx="2877880" cy="4440286"/>
            <a:chOff x="5290874" y="1941042"/>
            <a:chExt cx="3170764" cy="4440286"/>
          </a:xfrm>
          <a:solidFill>
            <a:srgbClr val="FFFFCC"/>
          </a:solidFill>
        </p:grpSpPr>
        <p:sp>
          <p:nvSpPr>
            <p:cNvPr id="98" name="직사각형 97"/>
            <p:cNvSpPr/>
            <p:nvPr/>
          </p:nvSpPr>
          <p:spPr>
            <a:xfrm>
              <a:off x="5290874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QuarterAdminManager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9" name="직선 연결선 98"/>
            <p:cNvCxnSpPr>
              <a:stCxn id="98" idx="2"/>
            </p:cNvCxnSpPr>
            <p:nvPr/>
          </p:nvCxnSpPr>
          <p:spPr>
            <a:xfrm>
              <a:off x="6876256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789766" y="2720163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101" name="그룹 100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104" name="직선 화살표 연결선 103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이등변 삼각형 104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직사각형 101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88415" y="3930276"/>
              <a:ext cx="2015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getQuarterManager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744964" y="2872563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107" name="그룹 106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110" name="직선 화살표 연결선 109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이등변 삼각형 110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88415" y="3930276"/>
              <a:ext cx="20285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ea typeface="다음_Regular" pitchFamily="2" charset="-127"/>
                </a:rPr>
                <a:t>getDayDetailInfoList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1660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Diagram(</a:t>
            </a:r>
            <a:r>
              <a:rPr lang="ko-KR" altLang="en-US" dirty="0" smtClean="0"/>
              <a:t>가계부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577360" y="8664898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0" name="모서리가 둥근 직사각형 79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YearAccountBtn</a:t>
              </a:r>
              <a:endParaRPr lang="en-US" altLang="ko-KR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51178" y="8405625"/>
            <a:ext cx="1765730" cy="1528114"/>
            <a:chOff x="821803" y="2553791"/>
            <a:chExt cx="1765730" cy="15281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821803" y="255379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</a:rPr>
                <a:t>MonthAccountBtnListenerr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21803" y="3067126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1803" y="3588081"/>
              <a:ext cx="1765730" cy="493824"/>
            </a:xfrm>
            <a:prstGeom prst="roundRect">
              <a:avLst>
                <a:gd name="adj" fmla="val 3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21" name="다이아몬드 120"/>
          <p:cNvSpPr/>
          <p:nvPr/>
        </p:nvSpPr>
        <p:spPr>
          <a:xfrm rot="10349897">
            <a:off x="-2690981" y="384098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다이아몬드 122"/>
          <p:cNvSpPr/>
          <p:nvPr/>
        </p:nvSpPr>
        <p:spPr>
          <a:xfrm rot="9211664">
            <a:off x="-3535897" y="5730566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다이아몬드 123"/>
          <p:cNvSpPr/>
          <p:nvPr/>
        </p:nvSpPr>
        <p:spPr>
          <a:xfrm rot="11449796">
            <a:off x="-2684203" y="2124068"/>
            <a:ext cx="414046" cy="303225"/>
          </a:xfrm>
          <a:prstGeom prst="diamond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338101" y="1275782"/>
            <a:ext cx="2478518" cy="4440286"/>
            <a:chOff x="5134091" y="1941042"/>
            <a:chExt cx="3170764" cy="4440286"/>
          </a:xfrm>
          <a:solidFill>
            <a:srgbClr val="FFFFCC"/>
          </a:solidFill>
        </p:grpSpPr>
        <p:sp>
          <p:nvSpPr>
            <p:cNvPr id="73" name="직사각형 72"/>
            <p:cNvSpPr/>
            <p:nvPr/>
          </p:nvSpPr>
          <p:spPr>
            <a:xfrm>
              <a:off x="5134091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QuarterManager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4" name="직선 연결선 73"/>
            <p:cNvCxnSpPr>
              <a:stCxn id="73" idx="2"/>
            </p:cNvCxnSpPr>
            <p:nvPr/>
          </p:nvCxnSpPr>
          <p:spPr>
            <a:xfrm>
              <a:off x="6719473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-1549809" y="2195494"/>
            <a:ext cx="3384377" cy="1035475"/>
            <a:chOff x="3842776" y="3917197"/>
            <a:chExt cx="3384377" cy="1035475"/>
          </a:xfrm>
          <a:solidFill>
            <a:srgbClr val="FFFFCC"/>
          </a:solidFill>
        </p:grpSpPr>
        <p:grpSp>
          <p:nvGrpSpPr>
            <p:cNvPr id="76" name="그룹 75"/>
            <p:cNvGrpSpPr/>
            <p:nvPr/>
          </p:nvGrpSpPr>
          <p:grpSpPr>
            <a:xfrm>
              <a:off x="3842776" y="4221085"/>
              <a:ext cx="3085561" cy="144019"/>
              <a:chOff x="3626752" y="4221085"/>
              <a:chExt cx="3085561" cy="144019"/>
            </a:xfrm>
            <a:grpFill/>
          </p:grpSpPr>
          <p:cxnSp>
            <p:nvCxnSpPr>
              <p:cNvPr id="87" name="직선 화살표 연결선 86"/>
              <p:cNvCxnSpPr/>
              <p:nvPr/>
            </p:nvCxnSpPr>
            <p:spPr>
              <a:xfrm>
                <a:off x="3626752" y="4293096"/>
                <a:ext cx="2916000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이등변 삼각형 87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957407" y="4188314"/>
              <a:ext cx="269746" cy="76435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92229" y="3917197"/>
              <a:ext cx="20285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ea typeface="다음_Regular" pitchFamily="2" charset="-127"/>
                </a:rPr>
                <a:t>getDayDetailInfoList</a:t>
              </a:r>
              <a:r>
                <a:rPr lang="en-US" altLang="ko-KR" sz="1600" b="1" dirty="0" smtClean="0">
                  <a:ea typeface="다음_Regular" pitchFamily="2" charset="-127"/>
                </a:rPr>
                <a:t>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108901" y="1275782"/>
            <a:ext cx="3039232" cy="4440286"/>
            <a:chOff x="5018145" y="1941042"/>
            <a:chExt cx="3348537" cy="4440286"/>
          </a:xfrm>
          <a:solidFill>
            <a:srgbClr val="FFFFCC"/>
          </a:solidFill>
        </p:grpSpPr>
        <p:sp>
          <p:nvSpPr>
            <p:cNvPr id="50" name="직사각형 49"/>
            <p:cNvSpPr/>
            <p:nvPr/>
          </p:nvSpPr>
          <p:spPr>
            <a:xfrm>
              <a:off x="5018145" y="1941042"/>
              <a:ext cx="3348537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MonthCashBookDetailVO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51" name="직선 연결선 50"/>
            <p:cNvCxnSpPr>
              <a:stCxn id="50" idx="2"/>
            </p:cNvCxnSpPr>
            <p:nvPr/>
          </p:nvCxnSpPr>
          <p:spPr>
            <a:xfrm>
              <a:off x="6692414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834568" y="2534048"/>
            <a:ext cx="2937671" cy="1917812"/>
            <a:chOff x="4289482" y="3930276"/>
            <a:chExt cx="2937671" cy="1917812"/>
          </a:xfrm>
          <a:solidFill>
            <a:srgbClr val="FFFFCC"/>
          </a:solidFill>
        </p:grpSpPr>
        <p:grpSp>
          <p:nvGrpSpPr>
            <p:cNvPr id="56" name="그룹 55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95" name="직선 화살표 연결선 94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이등변 삼각형 95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6957407" y="4188314"/>
              <a:ext cx="269746" cy="165977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82558" y="3930276"/>
              <a:ext cx="5802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ea typeface="다음_Regular" pitchFamily="2" charset="-127"/>
                </a:rPr>
                <a:t>get()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427498" y="1275782"/>
            <a:ext cx="2354884" cy="4440286"/>
            <a:chOff x="5290874" y="1941042"/>
            <a:chExt cx="3170764" cy="4440286"/>
          </a:xfrm>
          <a:solidFill>
            <a:srgbClr val="FFFFCC"/>
          </a:solidFill>
        </p:grpSpPr>
        <p:sp>
          <p:nvSpPr>
            <p:cNvPr id="98" name="직사각형 97"/>
            <p:cNvSpPr/>
            <p:nvPr/>
          </p:nvSpPr>
          <p:spPr>
            <a:xfrm>
              <a:off x="5290874" y="1941042"/>
              <a:ext cx="3170764" cy="7200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u="sng" dirty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u="sng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CashBookDetailVO</a:t>
              </a:r>
              <a:endParaRPr lang="ko-KR" altLang="en-US" u="sng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9" name="직선 연결선 98"/>
            <p:cNvCxnSpPr>
              <a:stCxn id="98" idx="2"/>
            </p:cNvCxnSpPr>
            <p:nvPr/>
          </p:nvCxnSpPr>
          <p:spPr>
            <a:xfrm>
              <a:off x="6876256" y="2661122"/>
              <a:ext cx="0" cy="372020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789766" y="2720163"/>
            <a:ext cx="2937671" cy="1135802"/>
            <a:chOff x="4289482" y="3930276"/>
            <a:chExt cx="2937671" cy="1135802"/>
          </a:xfrm>
          <a:solidFill>
            <a:srgbClr val="FFFFCC"/>
          </a:solidFill>
        </p:grpSpPr>
        <p:grpSp>
          <p:nvGrpSpPr>
            <p:cNvPr id="101" name="그룹 100"/>
            <p:cNvGrpSpPr/>
            <p:nvPr/>
          </p:nvGrpSpPr>
          <p:grpSpPr>
            <a:xfrm>
              <a:off x="4289482" y="4221085"/>
              <a:ext cx="2638855" cy="144019"/>
              <a:chOff x="4073458" y="4221085"/>
              <a:chExt cx="2638855" cy="144019"/>
            </a:xfrm>
            <a:grpFill/>
          </p:grpSpPr>
          <p:cxnSp>
            <p:nvCxnSpPr>
              <p:cNvPr id="104" name="직선 화살표 연결선 103"/>
              <p:cNvCxnSpPr/>
              <p:nvPr/>
            </p:nvCxnSpPr>
            <p:spPr>
              <a:xfrm>
                <a:off x="4073458" y="4293096"/>
                <a:ext cx="2469294" cy="0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이등변 삼각형 104"/>
              <p:cNvSpPr/>
              <p:nvPr/>
            </p:nvSpPr>
            <p:spPr>
              <a:xfrm rot="5400000">
                <a:off x="6562044" y="4214835"/>
                <a:ext cx="144019" cy="156519"/>
              </a:xfrm>
              <a:prstGeom prst="triangle">
                <a:avLst/>
              </a:prstGeom>
              <a:grp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직사각형 101"/>
            <p:cNvSpPr/>
            <p:nvPr/>
          </p:nvSpPr>
          <p:spPr>
            <a:xfrm>
              <a:off x="6957407" y="4188314"/>
              <a:ext cx="269746" cy="877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98994" y="3930276"/>
              <a:ext cx="1703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ea typeface="다음_Regular" pitchFamily="2" charset="-127"/>
                </a:rPr>
                <a:t>&lt;&lt;constructor&gt;&gt;()</a:t>
              </a:r>
              <a:endParaRPr lang="ko-KR" altLang="en-US" sz="1600" b="1" dirty="0">
                <a:ea typeface="다음_Regular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632768" y="3230968"/>
            <a:ext cx="1515365" cy="1162638"/>
            <a:chOff x="4657771" y="4351949"/>
            <a:chExt cx="1515365" cy="1162638"/>
          </a:xfrm>
          <a:solidFill>
            <a:srgbClr val="FFFFCC"/>
          </a:solidFill>
        </p:grpSpPr>
        <p:grpSp>
          <p:nvGrpSpPr>
            <p:cNvPr id="57" name="그룹 56"/>
            <p:cNvGrpSpPr/>
            <p:nvPr/>
          </p:nvGrpSpPr>
          <p:grpSpPr>
            <a:xfrm>
              <a:off x="4792644" y="4351949"/>
              <a:ext cx="1380492" cy="431942"/>
              <a:chOff x="4792644" y="3742431"/>
              <a:chExt cx="1380492" cy="431942"/>
            </a:xfrm>
            <a:grpFill/>
          </p:grpSpPr>
          <p:sp>
            <p:nvSpPr>
              <p:cNvPr id="60" name="TextBox 59"/>
              <p:cNvSpPr txBox="1"/>
              <p:nvPr/>
            </p:nvSpPr>
            <p:spPr>
              <a:xfrm>
                <a:off x="5257501" y="3755436"/>
                <a:ext cx="9156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ea typeface="다음_Regular" pitchFamily="2" charset="-127"/>
                  </a:rPr>
                  <a:t>14: put()</a:t>
                </a:r>
                <a:endParaRPr lang="ko-KR" altLang="en-US" sz="1600" b="1" dirty="0">
                  <a:ea typeface="다음_Regular" pitchFamily="2" charset="-127"/>
                </a:endParaRPr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4792644" y="3742431"/>
                <a:ext cx="499436" cy="431942"/>
                <a:chOff x="4792644" y="3742431"/>
                <a:chExt cx="499436" cy="431942"/>
              </a:xfrm>
              <a:grpFill/>
            </p:grpSpPr>
            <p:cxnSp>
              <p:nvCxnSpPr>
                <p:cNvPr id="62" name="직선 연결선 61"/>
                <p:cNvCxnSpPr/>
                <p:nvPr/>
              </p:nvCxnSpPr>
              <p:spPr>
                <a:xfrm>
                  <a:off x="4792644" y="3742432"/>
                  <a:ext cx="499436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6200000">
                  <a:off x="5095148" y="3924713"/>
                  <a:ext cx="364563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>
                  <a:stCxn id="66" idx="3"/>
                </p:cNvCxnSpPr>
                <p:nvPr/>
              </p:nvCxnSpPr>
              <p:spPr>
                <a:xfrm flipV="1">
                  <a:off x="5109599" y="4102233"/>
                  <a:ext cx="180100" cy="131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이등변 삼각형 65"/>
                <p:cNvSpPr/>
                <p:nvPr/>
              </p:nvSpPr>
              <p:spPr>
                <a:xfrm rot="16200000" flipH="1">
                  <a:off x="4959330" y="4024104"/>
                  <a:ext cx="144019" cy="156519"/>
                </a:xfrm>
                <a:prstGeom prst="triangle">
                  <a:avLst/>
                </a:prstGeom>
                <a:grp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>
              <a:off x="4657771" y="4634086"/>
              <a:ext cx="269746" cy="88050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schemeClr val="tx1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6667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그룹 148"/>
          <p:cNvGrpSpPr/>
          <p:nvPr/>
        </p:nvGrpSpPr>
        <p:grpSpPr>
          <a:xfrm>
            <a:off x="0" y="5142521"/>
            <a:ext cx="9144000" cy="122400"/>
            <a:chOff x="0" y="5303421"/>
            <a:chExt cx="9144000" cy="122400"/>
          </a:xfrm>
        </p:grpSpPr>
        <p:sp>
          <p:nvSpPr>
            <p:cNvPr id="45" name="직사각형 44"/>
            <p:cNvSpPr/>
            <p:nvPr/>
          </p:nvSpPr>
          <p:spPr>
            <a:xfrm>
              <a:off x="0" y="5303421"/>
              <a:ext cx="9144000" cy="12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685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651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2616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581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4546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511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477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7442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8407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9372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0337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11303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12268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3233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4198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5163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16129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17094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18059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19024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9989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20955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21920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22885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3850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24815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25781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26746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7711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8676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29641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0607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31572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32537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33502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34467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35433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36398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7363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8328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39293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40259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41224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42189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43154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4119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45085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46050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47015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47980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48945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911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50876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51841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52806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53771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54737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5702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56667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57632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8597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59563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60528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61493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62458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63423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64389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65354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66319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67284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8249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69215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70180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71145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72110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73075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74041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75006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75971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76936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77901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8867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9832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80797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81762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2727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83693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84658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85623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865886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>
              <a:off x="875538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885190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894842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9044940" y="5303421"/>
              <a:ext cx="0" cy="118800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소개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493770" y="2523281"/>
            <a:ext cx="2156460" cy="2681749"/>
            <a:chOff x="3493770" y="2523281"/>
            <a:chExt cx="2156460" cy="2681749"/>
          </a:xfrm>
        </p:grpSpPr>
        <p:sp>
          <p:nvSpPr>
            <p:cNvPr id="21" name="자유형 20"/>
            <p:cNvSpPr/>
            <p:nvPr/>
          </p:nvSpPr>
          <p:spPr>
            <a:xfrm rot="10800000">
              <a:off x="3493770" y="2523281"/>
              <a:ext cx="2156460" cy="1818036"/>
            </a:xfrm>
            <a:custGeom>
              <a:avLst/>
              <a:gdLst>
                <a:gd name="connsiteX0" fmla="*/ 1746248 w 1828800"/>
                <a:gd name="connsiteY0" fmla="*/ 1599981 h 1599981"/>
                <a:gd name="connsiteX1" fmla="*/ 82552 w 1828800"/>
                <a:gd name="connsiteY1" fmla="*/ 1599981 h 1599981"/>
                <a:gd name="connsiteX2" fmla="*/ 0 w 1828800"/>
                <a:gd name="connsiteY2" fmla="*/ 1517429 h 1599981"/>
                <a:gd name="connsiteX3" fmla="*/ 0 w 1828800"/>
                <a:gd name="connsiteY3" fmla="*/ 272833 h 1599981"/>
                <a:gd name="connsiteX4" fmla="*/ 82552 w 1828800"/>
                <a:gd name="connsiteY4" fmla="*/ 190281 h 1599981"/>
                <a:gd name="connsiteX5" fmla="*/ 804037 w 1828800"/>
                <a:gd name="connsiteY5" fmla="*/ 190281 h 1599981"/>
                <a:gd name="connsiteX6" fmla="*/ 914400 w 1828800"/>
                <a:gd name="connsiteY6" fmla="*/ 0 h 1599981"/>
                <a:gd name="connsiteX7" fmla="*/ 1024764 w 1828800"/>
                <a:gd name="connsiteY7" fmla="*/ 190281 h 1599981"/>
                <a:gd name="connsiteX8" fmla="*/ 1746248 w 1828800"/>
                <a:gd name="connsiteY8" fmla="*/ 190281 h 1599981"/>
                <a:gd name="connsiteX9" fmla="*/ 1828800 w 1828800"/>
                <a:gd name="connsiteY9" fmla="*/ 272833 h 1599981"/>
                <a:gd name="connsiteX10" fmla="*/ 1828800 w 1828800"/>
                <a:gd name="connsiteY10" fmla="*/ 1517429 h 1599981"/>
                <a:gd name="connsiteX11" fmla="*/ 1746248 w 1828800"/>
                <a:gd name="connsiteY11" fmla="*/ 1599981 h 1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8800" h="1599981">
                  <a:moveTo>
                    <a:pt x="1746248" y="1599981"/>
                  </a:moveTo>
                  <a:lnTo>
                    <a:pt x="82552" y="1599981"/>
                  </a:lnTo>
                  <a:cubicBezTo>
                    <a:pt x="36960" y="1599981"/>
                    <a:pt x="0" y="1563021"/>
                    <a:pt x="0" y="1517429"/>
                  </a:cubicBezTo>
                  <a:lnTo>
                    <a:pt x="0" y="272833"/>
                  </a:lnTo>
                  <a:cubicBezTo>
                    <a:pt x="0" y="227241"/>
                    <a:pt x="36960" y="190281"/>
                    <a:pt x="82552" y="190281"/>
                  </a:cubicBezTo>
                  <a:lnTo>
                    <a:pt x="804037" y="190281"/>
                  </a:lnTo>
                  <a:lnTo>
                    <a:pt x="914400" y="0"/>
                  </a:lnTo>
                  <a:lnTo>
                    <a:pt x="1024764" y="190281"/>
                  </a:lnTo>
                  <a:lnTo>
                    <a:pt x="1746248" y="190281"/>
                  </a:lnTo>
                  <a:cubicBezTo>
                    <a:pt x="1791840" y="190281"/>
                    <a:pt x="1828800" y="227241"/>
                    <a:pt x="1828800" y="272833"/>
                  </a:cubicBezTo>
                  <a:lnTo>
                    <a:pt x="1828800" y="1517429"/>
                  </a:lnTo>
                  <a:cubicBezTo>
                    <a:pt x="1828800" y="1563021"/>
                    <a:pt x="1791840" y="1599981"/>
                    <a:pt x="1746248" y="1599981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rgbClr val="2C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16460" y="2697867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부모 자녀 서비스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91711" y="3275717"/>
              <a:ext cx="1226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자녀의 올바른 </a:t>
              </a:r>
              <a:endPara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습관 형성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682" y="4622700"/>
              <a:ext cx="1888636" cy="582330"/>
            </a:xfrm>
            <a:prstGeom prst="rect">
              <a:avLst/>
            </a:prstGeom>
          </p:spPr>
        </p:pic>
      </p:grpSp>
      <p:sp>
        <p:nvSpPr>
          <p:cNvPr id="154" name="TextBox 153"/>
          <p:cNvSpPr txBox="1"/>
          <p:nvPr/>
        </p:nvSpPr>
        <p:spPr>
          <a:xfrm>
            <a:off x="454660" y="1318698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저축하고 계신가요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59348" y="2523281"/>
            <a:ext cx="2156460" cy="2698088"/>
            <a:chOff x="6359348" y="2523281"/>
            <a:chExt cx="2156460" cy="2698088"/>
          </a:xfrm>
        </p:grpSpPr>
        <p:sp>
          <p:nvSpPr>
            <p:cNvPr id="23" name="자유형 22"/>
            <p:cNvSpPr/>
            <p:nvPr/>
          </p:nvSpPr>
          <p:spPr>
            <a:xfrm rot="10800000">
              <a:off x="6359348" y="2523281"/>
              <a:ext cx="2156460" cy="1818036"/>
            </a:xfrm>
            <a:custGeom>
              <a:avLst/>
              <a:gdLst>
                <a:gd name="connsiteX0" fmla="*/ 1746248 w 1828800"/>
                <a:gd name="connsiteY0" fmla="*/ 1599981 h 1599981"/>
                <a:gd name="connsiteX1" fmla="*/ 82552 w 1828800"/>
                <a:gd name="connsiteY1" fmla="*/ 1599981 h 1599981"/>
                <a:gd name="connsiteX2" fmla="*/ 0 w 1828800"/>
                <a:gd name="connsiteY2" fmla="*/ 1517429 h 1599981"/>
                <a:gd name="connsiteX3" fmla="*/ 0 w 1828800"/>
                <a:gd name="connsiteY3" fmla="*/ 272833 h 1599981"/>
                <a:gd name="connsiteX4" fmla="*/ 82552 w 1828800"/>
                <a:gd name="connsiteY4" fmla="*/ 190281 h 1599981"/>
                <a:gd name="connsiteX5" fmla="*/ 804037 w 1828800"/>
                <a:gd name="connsiteY5" fmla="*/ 190281 h 1599981"/>
                <a:gd name="connsiteX6" fmla="*/ 914400 w 1828800"/>
                <a:gd name="connsiteY6" fmla="*/ 0 h 1599981"/>
                <a:gd name="connsiteX7" fmla="*/ 1024764 w 1828800"/>
                <a:gd name="connsiteY7" fmla="*/ 190281 h 1599981"/>
                <a:gd name="connsiteX8" fmla="*/ 1746248 w 1828800"/>
                <a:gd name="connsiteY8" fmla="*/ 190281 h 1599981"/>
                <a:gd name="connsiteX9" fmla="*/ 1828800 w 1828800"/>
                <a:gd name="connsiteY9" fmla="*/ 272833 h 1599981"/>
                <a:gd name="connsiteX10" fmla="*/ 1828800 w 1828800"/>
                <a:gd name="connsiteY10" fmla="*/ 1517429 h 1599981"/>
                <a:gd name="connsiteX11" fmla="*/ 1746248 w 1828800"/>
                <a:gd name="connsiteY11" fmla="*/ 1599981 h 1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8800" h="1599981">
                  <a:moveTo>
                    <a:pt x="1746248" y="1599981"/>
                  </a:moveTo>
                  <a:lnTo>
                    <a:pt x="82552" y="1599981"/>
                  </a:lnTo>
                  <a:cubicBezTo>
                    <a:pt x="36960" y="1599981"/>
                    <a:pt x="0" y="1563021"/>
                    <a:pt x="0" y="1517429"/>
                  </a:cubicBezTo>
                  <a:lnTo>
                    <a:pt x="0" y="272833"/>
                  </a:lnTo>
                  <a:cubicBezTo>
                    <a:pt x="0" y="227241"/>
                    <a:pt x="36960" y="190281"/>
                    <a:pt x="82552" y="190281"/>
                  </a:cubicBezTo>
                  <a:lnTo>
                    <a:pt x="804037" y="190281"/>
                  </a:lnTo>
                  <a:lnTo>
                    <a:pt x="914400" y="0"/>
                  </a:lnTo>
                  <a:lnTo>
                    <a:pt x="1024764" y="190281"/>
                  </a:lnTo>
                  <a:lnTo>
                    <a:pt x="1746248" y="190281"/>
                  </a:lnTo>
                  <a:cubicBezTo>
                    <a:pt x="1791840" y="190281"/>
                    <a:pt x="1828800" y="227241"/>
                    <a:pt x="1828800" y="272833"/>
                  </a:cubicBezTo>
                  <a:lnTo>
                    <a:pt x="1828800" y="1517429"/>
                  </a:lnTo>
                  <a:cubicBezTo>
                    <a:pt x="1828800" y="1563021"/>
                    <a:pt x="1791840" y="1599981"/>
                    <a:pt x="1746248" y="1599981"/>
                  </a:cubicBezTo>
                  <a:close/>
                </a:path>
              </a:pathLst>
            </a:custGeom>
            <a:solidFill>
              <a:srgbClr val="2C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08808" y="269786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F0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생활비 달력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F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84149" y="3027764"/>
              <a:ext cx="1186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일일한도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1398" y="4639209"/>
              <a:ext cx="1872360" cy="582160"/>
            </a:xfrm>
            <a:prstGeom prst="rect">
              <a:avLst/>
            </a:prstGeom>
          </p:spPr>
        </p:pic>
        <p:pic>
          <p:nvPicPr>
            <p:cNvPr id="1026" name="Picture 2" descr="C:\Users\동익\Desktop\ppt\image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22" b="86222" l="7111" r="871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991" y="3084397"/>
              <a:ext cx="1135388" cy="113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628192" y="2523281"/>
            <a:ext cx="2156460" cy="2697517"/>
            <a:chOff x="628192" y="2523281"/>
            <a:chExt cx="2156460" cy="2697517"/>
          </a:xfrm>
        </p:grpSpPr>
        <p:sp>
          <p:nvSpPr>
            <p:cNvPr id="19" name="자유형 18"/>
            <p:cNvSpPr/>
            <p:nvPr/>
          </p:nvSpPr>
          <p:spPr>
            <a:xfrm rot="10800000">
              <a:off x="628192" y="2523281"/>
              <a:ext cx="2156460" cy="1818036"/>
            </a:xfrm>
            <a:custGeom>
              <a:avLst/>
              <a:gdLst>
                <a:gd name="connsiteX0" fmla="*/ 1746248 w 1828800"/>
                <a:gd name="connsiteY0" fmla="*/ 1599981 h 1599981"/>
                <a:gd name="connsiteX1" fmla="*/ 82552 w 1828800"/>
                <a:gd name="connsiteY1" fmla="*/ 1599981 h 1599981"/>
                <a:gd name="connsiteX2" fmla="*/ 0 w 1828800"/>
                <a:gd name="connsiteY2" fmla="*/ 1517429 h 1599981"/>
                <a:gd name="connsiteX3" fmla="*/ 0 w 1828800"/>
                <a:gd name="connsiteY3" fmla="*/ 272833 h 1599981"/>
                <a:gd name="connsiteX4" fmla="*/ 82552 w 1828800"/>
                <a:gd name="connsiteY4" fmla="*/ 190281 h 1599981"/>
                <a:gd name="connsiteX5" fmla="*/ 804036 w 1828800"/>
                <a:gd name="connsiteY5" fmla="*/ 190281 h 1599981"/>
                <a:gd name="connsiteX6" fmla="*/ 914400 w 1828800"/>
                <a:gd name="connsiteY6" fmla="*/ 0 h 1599981"/>
                <a:gd name="connsiteX7" fmla="*/ 1024764 w 1828800"/>
                <a:gd name="connsiteY7" fmla="*/ 190281 h 1599981"/>
                <a:gd name="connsiteX8" fmla="*/ 1746248 w 1828800"/>
                <a:gd name="connsiteY8" fmla="*/ 190281 h 1599981"/>
                <a:gd name="connsiteX9" fmla="*/ 1828800 w 1828800"/>
                <a:gd name="connsiteY9" fmla="*/ 272833 h 1599981"/>
                <a:gd name="connsiteX10" fmla="*/ 1828800 w 1828800"/>
                <a:gd name="connsiteY10" fmla="*/ 1517429 h 1599981"/>
                <a:gd name="connsiteX11" fmla="*/ 1746248 w 1828800"/>
                <a:gd name="connsiteY11" fmla="*/ 1599981 h 1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8800" h="1599981">
                  <a:moveTo>
                    <a:pt x="1746248" y="1599981"/>
                  </a:moveTo>
                  <a:lnTo>
                    <a:pt x="82552" y="1599981"/>
                  </a:lnTo>
                  <a:cubicBezTo>
                    <a:pt x="36960" y="1599981"/>
                    <a:pt x="0" y="1563021"/>
                    <a:pt x="0" y="1517429"/>
                  </a:cubicBezTo>
                  <a:lnTo>
                    <a:pt x="0" y="272833"/>
                  </a:lnTo>
                  <a:cubicBezTo>
                    <a:pt x="0" y="227241"/>
                    <a:pt x="36960" y="190281"/>
                    <a:pt x="82552" y="190281"/>
                  </a:cubicBezTo>
                  <a:lnTo>
                    <a:pt x="804036" y="190281"/>
                  </a:lnTo>
                  <a:lnTo>
                    <a:pt x="914400" y="0"/>
                  </a:lnTo>
                  <a:lnTo>
                    <a:pt x="1024764" y="190281"/>
                  </a:lnTo>
                  <a:lnTo>
                    <a:pt x="1746248" y="190281"/>
                  </a:lnTo>
                  <a:cubicBezTo>
                    <a:pt x="1791840" y="190281"/>
                    <a:pt x="1828800" y="227241"/>
                    <a:pt x="1828800" y="272833"/>
                  </a:cubicBezTo>
                  <a:lnTo>
                    <a:pt x="1828800" y="1517429"/>
                  </a:lnTo>
                  <a:cubicBezTo>
                    <a:pt x="1828800" y="1563021"/>
                    <a:pt x="1791840" y="1599981"/>
                    <a:pt x="1746248" y="1599981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rgbClr val="2C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0904" y="269786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가계부 서비스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98735" y="3167996"/>
              <a:ext cx="1226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저축 목표 설정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606" y="4641248"/>
              <a:ext cx="1879632" cy="579550"/>
            </a:xfrm>
            <a:prstGeom prst="rect">
              <a:avLst/>
            </a:prstGeom>
          </p:spPr>
        </p:pic>
      </p:grpSp>
      <p:pic>
        <p:nvPicPr>
          <p:cNvPr id="143" name="Picture 2" descr="C:\Users\동익\Desktop\ppt\생활비달력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4" y="1833877"/>
            <a:ext cx="7013212" cy="466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52456" y="3869414"/>
            <a:ext cx="1588992" cy="841482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15378" y="3837495"/>
            <a:ext cx="3468060" cy="91469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r>
              <a:rPr lang="ko-KR" altLang="en-US" dirty="0" smtClean="0"/>
              <a:t> 단계</a:t>
            </a:r>
            <a:endParaRPr lang="ko-KR" altLang="en-US" dirty="0"/>
          </a:p>
        </p:txBody>
      </p:sp>
      <p:sp>
        <p:nvSpPr>
          <p:cNvPr id="5" name="순서도: 수동 연산 4"/>
          <p:cNvSpPr/>
          <p:nvPr/>
        </p:nvSpPr>
        <p:spPr>
          <a:xfrm rot="18286492">
            <a:off x="2808242" y="3766245"/>
            <a:ext cx="156902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연산 5"/>
          <p:cNvSpPr/>
          <p:nvPr/>
        </p:nvSpPr>
        <p:spPr>
          <a:xfrm rot="20171823">
            <a:off x="2980301" y="3572714"/>
            <a:ext cx="167464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5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8155" y="3750197"/>
            <a:ext cx="3507692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</a:t>
            </a:r>
            <a:r>
              <a:rPr lang="en-US" altLang="ko-KR" sz="4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</a:t>
            </a:r>
            <a:r>
              <a:rPr lang="en-US" altLang="ko-KR" sz="4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</a:t>
            </a:r>
            <a:endParaRPr lang="ko-KR" altLang="en-US" sz="4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65835" y="3145420"/>
            <a:ext cx="567160" cy="567160"/>
          </a:xfrm>
          <a:prstGeom prst="rect">
            <a:avLst/>
          </a:prstGeom>
          <a:solidFill>
            <a:srgbClr val="FBA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11005" y="3145420"/>
            <a:ext cx="567160" cy="567160"/>
          </a:xfrm>
          <a:prstGeom prst="rect">
            <a:avLst/>
          </a:prstGeom>
          <a:solidFill>
            <a:srgbClr val="2C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47558" y="3145420"/>
            <a:ext cx="567160" cy="567160"/>
          </a:xfrm>
          <a:prstGeom prst="rect">
            <a:avLst/>
          </a:prstGeom>
          <a:solidFill>
            <a:srgbClr val="00A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29281" y="3145420"/>
            <a:ext cx="567160" cy="567160"/>
          </a:xfrm>
          <a:prstGeom prst="rect">
            <a:avLst/>
          </a:prstGeom>
          <a:solidFill>
            <a:srgbClr val="4C8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8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749" y="0"/>
            <a:ext cx="7334732" cy="780768"/>
          </a:xfrm>
        </p:spPr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99768" y="1805566"/>
            <a:ext cx="2827906" cy="3558905"/>
            <a:chOff x="599768" y="1805566"/>
            <a:chExt cx="2827906" cy="3558905"/>
          </a:xfrm>
        </p:grpSpPr>
        <p:sp>
          <p:nvSpPr>
            <p:cNvPr id="36" name="오른쪽 화살표 35"/>
            <p:cNvSpPr/>
            <p:nvPr/>
          </p:nvSpPr>
          <p:spPr>
            <a:xfrm>
              <a:off x="2497733" y="3359667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4C8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599768" y="1805566"/>
              <a:ext cx="2209800" cy="3558905"/>
            </a:xfrm>
            <a:prstGeom prst="roundRect">
              <a:avLst>
                <a:gd name="adj" fmla="val 3991"/>
              </a:avLst>
            </a:prstGeom>
            <a:solidFill>
              <a:srgbClr val="4C8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12661" y="2331088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단계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5377" y="2938386"/>
              <a:ext cx="187262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2016.10.30 ~</a:t>
              </a:r>
            </a:p>
            <a:p>
              <a:r>
                <a:rPr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2016.11.05</a:t>
              </a:r>
            </a:p>
            <a:p>
              <a:pPr>
                <a:spcAft>
                  <a:spcPts val="600"/>
                </a:spcAft>
              </a:pP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벤치마킹 통합문서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종합 도표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분석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50201" y="1805566"/>
            <a:ext cx="2831638" cy="3579644"/>
            <a:chOff x="3450201" y="1805566"/>
            <a:chExt cx="2831638" cy="3579644"/>
          </a:xfrm>
        </p:grpSpPr>
        <p:sp>
          <p:nvSpPr>
            <p:cNvPr id="37" name="오른쪽 화살표 36"/>
            <p:cNvSpPr/>
            <p:nvPr/>
          </p:nvSpPr>
          <p:spPr>
            <a:xfrm>
              <a:off x="5351898" y="3359667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2C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450201" y="1805566"/>
              <a:ext cx="2209800" cy="3558905"/>
            </a:xfrm>
            <a:prstGeom prst="roundRect">
              <a:avLst>
                <a:gd name="adj" fmla="val 3991"/>
              </a:avLst>
            </a:prstGeom>
            <a:solidFill>
              <a:srgbClr val="2C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58094" y="2331088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단계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27170" y="2938386"/>
              <a:ext cx="1872629" cy="2446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2016.11.05 ~</a:t>
              </a:r>
            </a:p>
            <a:p>
              <a:r>
                <a:rPr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2016.11.14</a:t>
              </a:r>
            </a:p>
            <a:p>
              <a:pPr>
                <a:spcAft>
                  <a:spcPts val="600"/>
                </a:spcAft>
              </a:pP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설계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설계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sequence</a:t>
              </a:r>
            </a:p>
            <a:p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300634" y="1805566"/>
            <a:ext cx="2209800" cy="3558905"/>
            <a:chOff x="6300634" y="1805566"/>
            <a:chExt cx="2209800" cy="355890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300634" y="1805566"/>
              <a:ext cx="2209800" cy="3558905"/>
            </a:xfrm>
            <a:prstGeom prst="roundRect">
              <a:avLst>
                <a:gd name="adj" fmla="val 3991"/>
              </a:avLst>
            </a:prstGeom>
            <a:solidFill>
              <a:srgbClr val="204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42895" y="2331088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단계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11971" y="2938386"/>
              <a:ext cx="187262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2016.11.14 ~</a:t>
              </a:r>
            </a:p>
            <a:p>
              <a:r>
                <a:rPr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2016.11.15</a:t>
              </a:r>
            </a:p>
            <a:p>
              <a:pPr>
                <a:spcAft>
                  <a:spcPts val="600"/>
                </a:spcAft>
              </a:pP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 코딩</a:t>
              </a:r>
              <a:endPara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디버깅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052456" y="3869414"/>
            <a:ext cx="1588992" cy="841482"/>
          </a:xfrm>
          <a:prstGeom prst="roundRect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15378" y="3837495"/>
            <a:ext cx="3468060" cy="91469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분석</a:t>
            </a:r>
            <a:r>
              <a:rPr lang="ko-KR" altLang="en-US" dirty="0" smtClean="0"/>
              <a:t> 단계</a:t>
            </a:r>
            <a:endParaRPr lang="ko-KR" altLang="en-US" dirty="0"/>
          </a:p>
        </p:txBody>
      </p:sp>
      <p:sp>
        <p:nvSpPr>
          <p:cNvPr id="5" name="순서도: 수동 연산 4"/>
          <p:cNvSpPr/>
          <p:nvPr/>
        </p:nvSpPr>
        <p:spPr>
          <a:xfrm rot="18286492">
            <a:off x="2808242" y="3766245"/>
            <a:ext cx="156902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연산 5"/>
          <p:cNvSpPr/>
          <p:nvPr/>
        </p:nvSpPr>
        <p:spPr>
          <a:xfrm rot="20171823">
            <a:off x="2980301" y="3572714"/>
            <a:ext cx="167464" cy="277793"/>
          </a:xfrm>
          <a:prstGeom prst="flowChartManualOperation">
            <a:avLst/>
          </a:prstGeom>
          <a:solidFill>
            <a:srgbClr val="FA9F1B"/>
          </a:solidFill>
          <a:ln>
            <a:solidFill>
              <a:srgbClr val="FA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2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 프로그램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04708" y="2306786"/>
            <a:ext cx="7433584" cy="3427051"/>
            <a:chOff x="1004708" y="2306786"/>
            <a:chExt cx="7433584" cy="3427051"/>
          </a:xfrm>
        </p:grpSpPr>
        <p:grpSp>
          <p:nvGrpSpPr>
            <p:cNvPr id="7" name="그룹 6"/>
            <p:cNvGrpSpPr/>
            <p:nvPr/>
          </p:nvGrpSpPr>
          <p:grpSpPr>
            <a:xfrm>
              <a:off x="3613698" y="2306786"/>
              <a:ext cx="2017247" cy="3427051"/>
              <a:chOff x="3613698" y="2306786"/>
              <a:chExt cx="2017247" cy="3427051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3941059" y="4535120"/>
                <a:ext cx="1345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가계부 기능</a:t>
                </a:r>
                <a:endParaRPr lang="ko-KR" altLang="en-US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718242" y="4995173"/>
                <a:ext cx="191270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위플머니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스마트 용돈 기입장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하나</a:t>
                </a:r>
                <a:r>
                  <a:rPr lang="en-US" altLang="ko-KR" sz="14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nWallet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613698" y="2306786"/>
                <a:ext cx="1915774" cy="1915774"/>
                <a:chOff x="1005539" y="2306786"/>
                <a:chExt cx="1915774" cy="1915774"/>
              </a:xfrm>
            </p:grpSpPr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1005539" y="2306786"/>
                  <a:ext cx="1915774" cy="1915774"/>
                </a:xfrm>
                <a:prstGeom prst="roundRect">
                  <a:avLst>
                    <a:gd name="adj" fmla="val 3196"/>
                  </a:avLst>
                </a:prstGeom>
                <a:solidFill>
                  <a:schemeClr val="bg1"/>
                </a:solidFill>
                <a:ln w="82550">
                  <a:solidFill>
                    <a:srgbClr val="FA9F1B"/>
                  </a:solidFill>
                </a:ln>
                <a:effectLst>
                  <a:outerShdw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C:\Users\SY\Desktop\캡처.JP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0613" y="2378848"/>
                  <a:ext cx="811131" cy="8025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7" name="Picture 3" descr="C:\Users\SY\Desktop\2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648" y="2378848"/>
                  <a:ext cx="833973" cy="8025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C:\Users\SY\Desktop\캡처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9920" y="3265298"/>
                  <a:ext cx="881456" cy="8903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/>
            <p:cNvGrpSpPr/>
            <p:nvPr/>
          </p:nvGrpSpPr>
          <p:grpSpPr>
            <a:xfrm>
              <a:off x="6222689" y="2306786"/>
              <a:ext cx="2215603" cy="3211607"/>
              <a:chOff x="6222689" y="2306786"/>
              <a:chExt cx="2215603" cy="3211607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6549634" y="4535120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자녀 관리 기능</a:t>
                </a:r>
                <a:endParaRPr lang="ko-KR" altLang="en-US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326817" y="4995173"/>
                <a:ext cx="21114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용돈 노트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한국은행 용돈 기입장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222689" y="2306786"/>
                <a:ext cx="1915774" cy="1915774"/>
                <a:chOff x="3614114" y="2306786"/>
                <a:chExt cx="1915774" cy="1915774"/>
              </a:xfrm>
            </p:grpSpPr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3614114" y="2306786"/>
                  <a:ext cx="1915774" cy="1915774"/>
                </a:xfrm>
                <a:prstGeom prst="roundRect">
                  <a:avLst>
                    <a:gd name="adj" fmla="val 3196"/>
                  </a:avLst>
                </a:prstGeom>
                <a:solidFill>
                  <a:schemeClr val="bg1"/>
                </a:solidFill>
                <a:ln w="82550">
                  <a:solidFill>
                    <a:srgbClr val="FA9F1B"/>
                  </a:solidFill>
                </a:ln>
                <a:effectLst>
                  <a:outerShdw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9" name="Picture 5" descr="C:\Users\SY\Desktop\3.JP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242" y="2868193"/>
                  <a:ext cx="805032" cy="792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C:\Users\SY\Desktop\34.JP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9526" y="2735402"/>
                  <a:ext cx="925641" cy="105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" name="그룹 5"/>
            <p:cNvGrpSpPr/>
            <p:nvPr/>
          </p:nvGrpSpPr>
          <p:grpSpPr>
            <a:xfrm>
              <a:off x="1004708" y="2306786"/>
              <a:ext cx="1915774" cy="2996164"/>
              <a:chOff x="1004708" y="2306786"/>
              <a:chExt cx="1915774" cy="2996164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331653" y="4535120"/>
                <a:ext cx="1345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C649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생활비 달력</a:t>
                </a:r>
                <a:endParaRPr lang="ko-KR" altLang="en-US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649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6083" y="4995173"/>
                <a:ext cx="12330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일일 한도</a:t>
                </a:r>
                <a:endPara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004708" y="2306786"/>
                <a:ext cx="1915774" cy="1915774"/>
                <a:chOff x="6222688" y="2306786"/>
                <a:chExt cx="1915774" cy="1915774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6222688" y="2306786"/>
                  <a:ext cx="1915774" cy="1915774"/>
                </a:xfrm>
                <a:prstGeom prst="roundRect">
                  <a:avLst>
                    <a:gd name="adj" fmla="val 3196"/>
                  </a:avLst>
                </a:prstGeom>
                <a:solidFill>
                  <a:schemeClr val="bg1"/>
                </a:solidFill>
                <a:ln w="82550">
                  <a:solidFill>
                    <a:srgbClr val="FA9F1B"/>
                  </a:solidFill>
                </a:ln>
                <a:effectLst>
                  <a:outerShdw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677873" y="2941507"/>
                  <a:ext cx="10054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사진을</a:t>
                  </a:r>
                  <a:endParaRPr lang="en-US" altLang="ko-KR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algn="ctr"/>
                  <a:r>
                    <a:rPr lang="ko-KR" altLang="en-US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넣으세요</a:t>
                  </a:r>
                </a:p>
              </p:txBody>
            </p:sp>
            <p:pic>
              <p:nvPicPr>
                <p:cNvPr id="21" name="Picture 2" descr="C:\Users\SY\Desktop\캡처.PN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7"/>
                <a:stretch/>
              </p:blipFill>
              <p:spPr bwMode="auto">
                <a:xfrm>
                  <a:off x="6392766" y="2416372"/>
                  <a:ext cx="1575617" cy="16978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92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가계부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646456" y="1872024"/>
            <a:ext cx="2966246" cy="4398522"/>
            <a:chOff x="1193800" y="1622765"/>
            <a:chExt cx="2966246" cy="4398522"/>
          </a:xfrm>
        </p:grpSpPr>
        <p:pic>
          <p:nvPicPr>
            <p:cNvPr id="2051" name="Picture 3" descr="C:\Users\SY\Desktop\새 폴더 (3)\그림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464" y="3714748"/>
              <a:ext cx="2214582" cy="2306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SY\Desktop\새 폴더 (3)\그림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1622765"/>
              <a:ext cx="2966245" cy="2568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295274" y="1537173"/>
            <a:ext cx="2857501" cy="4341780"/>
            <a:chOff x="295274" y="2213314"/>
            <a:chExt cx="2857501" cy="4341780"/>
          </a:xfrm>
        </p:grpSpPr>
        <p:pic>
          <p:nvPicPr>
            <p:cNvPr id="2057" name="Picture 9" descr="C:\Users\SY\Desktop\새 폴더 (3)\그림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4" y="2213314"/>
              <a:ext cx="2857501" cy="247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:\Users\SY\Desktop\새 폴더 (3)\그림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36" y="4362037"/>
              <a:ext cx="2105625" cy="21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3674932" y="921396"/>
            <a:ext cx="1485543" cy="5736456"/>
            <a:chOff x="3457741" y="750983"/>
            <a:chExt cx="2389374" cy="7383368"/>
          </a:xfrm>
        </p:grpSpPr>
        <p:pic>
          <p:nvPicPr>
            <p:cNvPr id="2059" name="Picture 11" descr="C:\Users\SY\Desktop\새 폴더 (3)\11pn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741" y="750983"/>
              <a:ext cx="2228684" cy="172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:\Users\SY\Desktop\새 폴더 (3)\2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741" y="2131010"/>
              <a:ext cx="2069438" cy="241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C:\Users\SY\Desktop\새 폴더 (3)\3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692" y="4544520"/>
              <a:ext cx="1992423" cy="201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:\Users\SY\Desktop\새 폴더 (3)\44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692" y="6253811"/>
              <a:ext cx="1831733" cy="1880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42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자녀관리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생활비 달력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30481" y="950371"/>
            <a:ext cx="3517347" cy="5482557"/>
            <a:chOff x="1769282" y="1831717"/>
            <a:chExt cx="2783385" cy="4338516"/>
          </a:xfrm>
        </p:grpSpPr>
        <p:pic>
          <p:nvPicPr>
            <p:cNvPr id="3074" name="Picture 2" descr="C:\Users\SY\Desktop\새 폴더 (3)\1222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282" y="1831717"/>
              <a:ext cx="2278841" cy="171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SY\Desktop\새 폴더 (3)\1333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908" y="3551239"/>
              <a:ext cx="2354759" cy="261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C:\Users\SY\Desktop\새 폴더 (3)\그림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885" y="5343436"/>
            <a:ext cx="2329331" cy="10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833231" y="864888"/>
            <a:ext cx="3199834" cy="4255059"/>
            <a:chOff x="3162299" y="1709193"/>
            <a:chExt cx="3199834" cy="4255059"/>
          </a:xfrm>
        </p:grpSpPr>
        <p:pic>
          <p:nvPicPr>
            <p:cNvPr id="3079" name="Picture 7" descr="C:\Users\SY\Desktop\새 폴더 (3)\그림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299" y="1709193"/>
              <a:ext cx="3199834" cy="2572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SY\Desktop\새 폴더 (3)\그림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953" y="4158179"/>
              <a:ext cx="1914526" cy="180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45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</TotalTime>
  <Words>2553</Words>
  <Application>Microsoft Office PowerPoint</Application>
  <PresentationFormat>화면 슬라이드 쇼(4:3)</PresentationFormat>
  <Paragraphs>679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굴림</vt:lpstr>
      <vt:lpstr>Arial</vt:lpstr>
      <vt:lpstr>Wingdings</vt:lpstr>
      <vt:lpstr>나눔고딕</vt:lpstr>
      <vt:lpstr>Calibri Light</vt:lpstr>
      <vt:lpstr>Arial Unicode MS</vt:lpstr>
      <vt:lpstr>Calibri</vt:lpstr>
      <vt:lpstr>나눔고딕 ExtraBold</vt:lpstr>
      <vt:lpstr>나눔바른고딕</vt:lpstr>
      <vt:lpstr>다음_Regular</vt:lpstr>
      <vt:lpstr>맑은 고딕</vt:lpstr>
      <vt:lpstr>Office 테마</vt:lpstr>
      <vt:lpstr>천방저축</vt:lpstr>
      <vt:lpstr>PowerPoint 프레젠테이션</vt:lpstr>
      <vt:lpstr>프로그램 소개</vt:lpstr>
      <vt:lpstr>주제 소개</vt:lpstr>
      <vt:lpstr>개발 일정</vt:lpstr>
      <vt:lpstr>분석 단계</vt:lpstr>
      <vt:lpstr>벤치마킹 프로그램 </vt:lpstr>
      <vt:lpstr>벤치마킹 – 가계부</vt:lpstr>
      <vt:lpstr>벤치마킹 – 자녀관리 &amp; 생활비 달력</vt:lpstr>
      <vt:lpstr>요구사항 정의서</vt:lpstr>
      <vt:lpstr>요구사항 정의서</vt:lpstr>
      <vt:lpstr>종합 서비스 관계도</vt:lpstr>
      <vt:lpstr>종합 서비스 관계도</vt:lpstr>
      <vt:lpstr>PowerPoint 프레젠테이션</vt:lpstr>
      <vt:lpstr>분석단계 클래스 다이어그램</vt:lpstr>
      <vt:lpstr>분석단계 클래스 다이어그램</vt:lpstr>
      <vt:lpstr>유즈케이스 정의서-가계부 추가</vt:lpstr>
      <vt:lpstr>유즈케이스 정의서-가계부 추가</vt:lpstr>
      <vt:lpstr>유즈케이스 정의서-가계부 추가</vt:lpstr>
      <vt:lpstr>유즈케이스 정의서-가계부 추가</vt:lpstr>
      <vt:lpstr>설계 단계</vt:lpstr>
      <vt:lpstr>화면 설계</vt:lpstr>
      <vt:lpstr>파일 설계</vt:lpstr>
      <vt:lpstr>파일 설계</vt:lpstr>
      <vt:lpstr>파일 설계</vt:lpstr>
      <vt:lpstr>파일 설계</vt:lpstr>
      <vt:lpstr>파일 설계</vt:lpstr>
      <vt:lpstr>파일 설계</vt:lpstr>
      <vt:lpstr>클래스 설계</vt:lpstr>
      <vt:lpstr>클래스 설계</vt:lpstr>
      <vt:lpstr>클래스 설계</vt:lpstr>
      <vt:lpstr>클래스 설계</vt:lpstr>
      <vt:lpstr>클래스 설계</vt:lpstr>
      <vt:lpstr>Sequence Diagram(가계부 추가)</vt:lpstr>
      <vt:lpstr>Sequence Diagram(가계부 추가)</vt:lpstr>
      <vt:lpstr>Sequence Diagram(가계부 추가)</vt:lpstr>
      <vt:lpstr>Sequence Diagram(가계부 추가)</vt:lpstr>
      <vt:lpstr>Sequence Diagram(가계부 추가)</vt:lpstr>
      <vt:lpstr>Sequence Diagram(가계부 추가)</vt:lpstr>
      <vt:lpstr>구현 단계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YangJihoon</dc:creator>
  <cp:lastModifiedBy>박동익</cp:lastModifiedBy>
  <cp:revision>102</cp:revision>
  <cp:lastPrinted>2016-11-17T02:00:38Z</cp:lastPrinted>
  <dcterms:created xsi:type="dcterms:W3CDTF">2016-08-13T13:31:57Z</dcterms:created>
  <dcterms:modified xsi:type="dcterms:W3CDTF">2016-11-17T05:45:24Z</dcterms:modified>
</cp:coreProperties>
</file>